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Lst>
  <p:sldSz cx="18288000" cy="10287000"/>
  <p:notesSz cx="6858000" cy="9144000"/>
  <p:embeddedFontLst>
    <p:embeddedFont>
      <p:font typeface="Norwester" charset="1" panose="00000506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Georgia Pro" charset="1" panose="02040502050405020303"/>
      <p:regular r:id="rId11"/>
    </p:embeddedFont>
    <p:embeddedFont>
      <p:font typeface="Georgia Pro Bold" charset="1" panose="02040802050405020203"/>
      <p:regular r:id="rId12"/>
    </p:embeddedFont>
    <p:embeddedFont>
      <p:font typeface="Georgia Pro Italics" charset="1" panose="02040502050405090303"/>
      <p:regular r:id="rId13"/>
    </p:embeddedFont>
    <p:embeddedFont>
      <p:font typeface="Georgia Pro Bold Italics" charset="1" panose="02040802050405090203"/>
      <p:regular r:id="rId14"/>
    </p:embeddedFont>
    <p:embeddedFont>
      <p:font typeface="Georgia Pro Light" charset="1" panose="02040302050405020303"/>
      <p:regular r:id="rId15"/>
    </p:embeddedFont>
    <p:embeddedFont>
      <p:font typeface="Georgia Pro Light Italics" charset="1" panose="02040302050405090303"/>
      <p:regular r:id="rId16"/>
    </p:embeddedFont>
    <p:embeddedFont>
      <p:font typeface="Georgia Pro Heavy" charset="1" panose="02040A02050405020203"/>
      <p:regular r:id="rId17"/>
    </p:embeddedFont>
    <p:embeddedFont>
      <p:font typeface="Georgia Pro Heavy Italics" charset="1" panose="02040A02050405090203"/>
      <p:regular r:id="rId18"/>
    </p:embeddedFont>
    <p:embeddedFont>
      <p:font typeface="Neue Machina" charset="1" panose="00000500000000000000"/>
      <p:regular r:id="rId19"/>
    </p:embeddedFont>
    <p:embeddedFont>
      <p:font typeface="Neue Machina Light" charset="1" panose="00000400000000000000"/>
      <p:regular r:id="rId20"/>
    </p:embeddedFont>
    <p:embeddedFont>
      <p:font typeface="Neue Machina Ultra-Bold" charset="1" panose="00000900000000000000"/>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Italics" charset="1" panose="00000500000000000000"/>
      <p:regular r:id="rId24"/>
    </p:embeddedFont>
    <p:embeddedFont>
      <p:font typeface="Montserrat Bold Italics" charset="1" panose="00000800000000000000"/>
      <p:regular r:id="rId25"/>
    </p:embeddedFont>
    <p:embeddedFont>
      <p:font typeface="Montserrat Thin" charset="1" panose="00000300000000000000"/>
      <p:regular r:id="rId26"/>
    </p:embeddedFont>
    <p:embeddedFont>
      <p:font typeface="Montserrat Thin Italics" charset="1" panose="00000300000000000000"/>
      <p:regular r:id="rId27"/>
    </p:embeddedFont>
    <p:embeddedFont>
      <p:font typeface="Montserrat Extra-Light" charset="1" panose="00000300000000000000"/>
      <p:regular r:id="rId28"/>
    </p:embeddedFont>
    <p:embeddedFont>
      <p:font typeface="Montserrat Extra-Light Italics" charset="1" panose="00000300000000000000"/>
      <p:regular r:id="rId29"/>
    </p:embeddedFont>
    <p:embeddedFont>
      <p:font typeface="Montserrat Light" charset="1" panose="00000400000000000000"/>
      <p:regular r:id="rId30"/>
    </p:embeddedFont>
    <p:embeddedFont>
      <p:font typeface="Montserrat Light Italics" charset="1" panose="00000400000000000000"/>
      <p:regular r:id="rId31"/>
    </p:embeddedFont>
    <p:embeddedFont>
      <p:font typeface="Montserrat Medium" charset="1" panose="00000600000000000000"/>
      <p:regular r:id="rId32"/>
    </p:embeddedFont>
    <p:embeddedFont>
      <p:font typeface="Montserrat Medium Italics" charset="1" panose="00000600000000000000"/>
      <p:regular r:id="rId33"/>
    </p:embeddedFont>
    <p:embeddedFont>
      <p:font typeface="Montserrat Semi-Bold" charset="1" panose="00000700000000000000"/>
      <p:regular r:id="rId34"/>
    </p:embeddedFont>
    <p:embeddedFont>
      <p:font typeface="Montserrat Semi-Bold Italics" charset="1" panose="00000700000000000000"/>
      <p:regular r:id="rId35"/>
    </p:embeddedFont>
    <p:embeddedFont>
      <p:font typeface="Montserrat Ultra-Bold" charset="1" panose="00000900000000000000"/>
      <p:regular r:id="rId36"/>
    </p:embeddedFont>
    <p:embeddedFont>
      <p:font typeface="Montserrat Ultra-Bold Italics" charset="1" panose="00000900000000000000"/>
      <p:regular r:id="rId37"/>
    </p:embeddedFont>
    <p:embeddedFont>
      <p:font typeface="Montserrat Heavy" charset="1" panose="00000A00000000000000"/>
      <p:regular r:id="rId38"/>
    </p:embeddedFont>
    <p:embeddedFont>
      <p:font typeface="Montserrat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 Id="rId7" Target="../media/image19.png" Type="http://schemas.openxmlformats.org/officeDocument/2006/relationships/image"/><Relationship Id="rId8" Target="../media/image2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12.png" Type="http://schemas.openxmlformats.org/officeDocument/2006/relationships/image"/><Relationship Id="rId9" Target="../media/image3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11.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11.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png" Type="http://schemas.openxmlformats.org/officeDocument/2006/relationships/image"/><Relationship Id="rId9"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12.png" Type="http://schemas.openxmlformats.org/officeDocument/2006/relationships/image"/><Relationship Id="rId8"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4.png" Type="http://schemas.openxmlformats.org/officeDocument/2006/relationships/image"/><Relationship Id="rId6"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6980261" y="5943223"/>
            <a:ext cx="4327479" cy="600872"/>
          </a:xfrm>
          <a:custGeom>
            <a:avLst/>
            <a:gdLst/>
            <a:ahLst/>
            <a:cxnLst/>
            <a:rect r="r" b="b" t="t" l="l"/>
            <a:pathLst>
              <a:path h="600872" w="4327479">
                <a:moveTo>
                  <a:pt x="0" y="0"/>
                </a:moveTo>
                <a:lnTo>
                  <a:pt x="4327478" y="0"/>
                </a:lnTo>
                <a:lnTo>
                  <a:pt x="4327478" y="600872"/>
                </a:lnTo>
                <a:lnTo>
                  <a:pt x="0" y="600872"/>
                </a:lnTo>
                <a:lnTo>
                  <a:pt x="0" y="0"/>
                </a:lnTo>
                <a:close/>
              </a:path>
            </a:pathLst>
          </a:custGeom>
          <a:blipFill>
            <a:blip r:embed="rId9"/>
            <a:stretch>
              <a:fillRect l="0" t="-71533" r="0" b="-71533"/>
            </a:stretch>
          </a:blipFill>
        </p:spPr>
      </p:sp>
      <p:sp>
        <p:nvSpPr>
          <p:cNvPr name="Freeform 7" id="7"/>
          <p:cNvSpPr/>
          <p:nvPr/>
        </p:nvSpPr>
        <p:spPr>
          <a:xfrm flipH="false" flipV="false" rot="0">
            <a:off x="1028700" y="1028700"/>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10"/>
            <a:stretch>
              <a:fillRect l="0" t="0" r="0" b="0"/>
            </a:stretch>
          </a:blipFill>
        </p:spPr>
      </p:sp>
      <p:sp>
        <p:nvSpPr>
          <p:cNvPr name="Freeform 8" id="8"/>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1"/>
            <a:stretch>
              <a:fillRect l="0" t="0" r="0" b="0"/>
            </a:stretch>
          </a:blipFill>
        </p:spPr>
      </p:sp>
      <p:sp>
        <p:nvSpPr>
          <p:cNvPr name="TextBox 9" id="9"/>
          <p:cNvSpPr txBox="true"/>
          <p:nvPr/>
        </p:nvSpPr>
        <p:spPr>
          <a:xfrm rot="0">
            <a:off x="267444" y="4090562"/>
            <a:ext cx="18020556" cy="1420581"/>
          </a:xfrm>
          <a:prstGeom prst="rect">
            <a:avLst/>
          </a:prstGeom>
        </p:spPr>
        <p:txBody>
          <a:bodyPr anchor="t" rtlCol="false" tIns="0" lIns="0" bIns="0" rIns="0">
            <a:spAutoFit/>
          </a:bodyPr>
          <a:lstStyle/>
          <a:p>
            <a:pPr algn="ctr">
              <a:lnSpc>
                <a:spcPts val="11568"/>
              </a:lnSpc>
            </a:pPr>
            <a:r>
              <a:rPr lang="en-US" sz="8263">
                <a:solidFill>
                  <a:srgbClr val="FFFFFF"/>
                </a:solidFill>
                <a:latin typeface="Norwester"/>
              </a:rPr>
              <a:t>Document type Declaration</a:t>
            </a:r>
          </a:p>
        </p:txBody>
      </p:sp>
      <p:sp>
        <p:nvSpPr>
          <p:cNvPr name="TextBox 10" id="10"/>
          <p:cNvSpPr txBox="true"/>
          <p:nvPr/>
        </p:nvSpPr>
        <p:spPr>
          <a:xfrm rot="0">
            <a:off x="7640979" y="6000308"/>
            <a:ext cx="3006042" cy="43912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Presentation by</a:t>
            </a:r>
          </a:p>
        </p:txBody>
      </p:sp>
      <p:sp>
        <p:nvSpPr>
          <p:cNvPr name="TextBox 11" id="11"/>
          <p:cNvSpPr txBox="true"/>
          <p:nvPr/>
        </p:nvSpPr>
        <p:spPr>
          <a:xfrm rot="0">
            <a:off x="5734863" y="6719521"/>
            <a:ext cx="6818274" cy="1089992"/>
          </a:xfrm>
          <a:prstGeom prst="rect">
            <a:avLst/>
          </a:prstGeom>
        </p:spPr>
        <p:txBody>
          <a:bodyPr anchor="t" rtlCol="false" tIns="0" lIns="0" bIns="0" rIns="0">
            <a:spAutoFit/>
          </a:bodyPr>
          <a:lstStyle/>
          <a:p>
            <a:pPr algn="ctr">
              <a:lnSpc>
                <a:spcPts val="4377"/>
              </a:lnSpc>
            </a:pPr>
            <a:r>
              <a:rPr lang="en-US" sz="3126">
                <a:solidFill>
                  <a:srgbClr val="FFFFFF"/>
                </a:solidFill>
                <a:latin typeface="Neue Machina Ultra-Bold"/>
              </a:rPr>
              <a:t>Pranshi Solanki</a:t>
            </a:r>
          </a:p>
          <a:p>
            <a:pPr algn="ctr">
              <a:lnSpc>
                <a:spcPts val="4377"/>
              </a:lnSpc>
            </a:pPr>
            <a:r>
              <a:rPr lang="en-US" sz="3126">
                <a:solidFill>
                  <a:srgbClr val="FFFFFF"/>
                </a:solidFill>
                <a:latin typeface="Neue Machina Ultra-Bold"/>
              </a:rPr>
              <a:t>Tanmay Thakre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1193" y="7651774"/>
            <a:ext cx="2292647" cy="2635226"/>
          </a:xfrm>
          <a:custGeom>
            <a:avLst/>
            <a:gdLst/>
            <a:ahLst/>
            <a:cxnLst/>
            <a:rect r="r" b="b" t="t" l="l"/>
            <a:pathLst>
              <a:path h="2635226" w="2292647">
                <a:moveTo>
                  <a:pt x="0" y="0"/>
                </a:moveTo>
                <a:lnTo>
                  <a:pt x="2292647" y="0"/>
                </a:lnTo>
                <a:lnTo>
                  <a:pt x="2292647" y="2635226"/>
                </a:lnTo>
                <a:lnTo>
                  <a:pt x="0" y="2635226"/>
                </a:lnTo>
                <a:lnTo>
                  <a:pt x="0" y="0"/>
                </a:lnTo>
                <a:close/>
              </a:path>
            </a:pathLst>
          </a:custGeom>
          <a:blipFill>
            <a:blip r:embed="rId2"/>
            <a:stretch>
              <a:fillRect l="0" t="0" r="0" b="0"/>
            </a:stretch>
          </a:blipFill>
        </p:spPr>
      </p:sp>
      <p:sp>
        <p:nvSpPr>
          <p:cNvPr name="Freeform 3" id="3"/>
          <p:cNvSpPr/>
          <p:nvPr/>
        </p:nvSpPr>
        <p:spPr>
          <a:xfrm flipH="false" flipV="false" rot="0">
            <a:off x="-78020" y="137507"/>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3">
              <a:alphaModFix amt="31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64676" y="6254151"/>
            <a:ext cx="4032849" cy="4032849"/>
          </a:xfrm>
          <a:custGeom>
            <a:avLst/>
            <a:gdLst/>
            <a:ahLst/>
            <a:cxnLst/>
            <a:rect r="r" b="b" t="t" l="l"/>
            <a:pathLst>
              <a:path h="4032849" w="4032849">
                <a:moveTo>
                  <a:pt x="0" y="0"/>
                </a:moveTo>
                <a:lnTo>
                  <a:pt x="4032849" y="0"/>
                </a:lnTo>
                <a:lnTo>
                  <a:pt x="4032849" y="4032849"/>
                </a:lnTo>
                <a:lnTo>
                  <a:pt x="0" y="40328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464676" y="-2672324"/>
            <a:ext cx="8959061" cy="6831284"/>
          </a:xfrm>
          <a:custGeom>
            <a:avLst/>
            <a:gdLst/>
            <a:ahLst/>
            <a:cxnLst/>
            <a:rect r="r" b="b" t="t" l="l"/>
            <a:pathLst>
              <a:path h="6831284" w="8959061">
                <a:moveTo>
                  <a:pt x="0" y="0"/>
                </a:moveTo>
                <a:lnTo>
                  <a:pt x="8959060" y="0"/>
                </a:lnTo>
                <a:lnTo>
                  <a:pt x="8959060" y="6831284"/>
                </a:lnTo>
                <a:lnTo>
                  <a:pt x="0" y="6831284"/>
                </a:lnTo>
                <a:lnTo>
                  <a:pt x="0" y="0"/>
                </a:lnTo>
                <a:close/>
              </a:path>
            </a:pathLst>
          </a:custGeom>
          <a:blipFill>
            <a:blip r:embed="rId5">
              <a:alphaModFix amt="63000"/>
            </a:blip>
            <a:stretch>
              <a:fillRect l="0" t="0" r="0" b="0"/>
            </a:stretch>
          </a:blipFill>
        </p:spPr>
      </p:sp>
      <p:sp>
        <p:nvSpPr>
          <p:cNvPr name="Freeform 6" id="6"/>
          <p:cNvSpPr/>
          <p:nvPr/>
        </p:nvSpPr>
        <p:spPr>
          <a:xfrm flipH="false" flipV="false" rot="0">
            <a:off x="3185555" y="4972366"/>
            <a:ext cx="11916890" cy="3298210"/>
          </a:xfrm>
          <a:custGeom>
            <a:avLst/>
            <a:gdLst/>
            <a:ahLst/>
            <a:cxnLst/>
            <a:rect r="r" b="b" t="t" l="l"/>
            <a:pathLst>
              <a:path h="3298210" w="11916890">
                <a:moveTo>
                  <a:pt x="0" y="0"/>
                </a:moveTo>
                <a:lnTo>
                  <a:pt x="11916890" y="0"/>
                </a:lnTo>
                <a:lnTo>
                  <a:pt x="11916890" y="3298209"/>
                </a:lnTo>
                <a:lnTo>
                  <a:pt x="0" y="3298209"/>
                </a:lnTo>
                <a:lnTo>
                  <a:pt x="0" y="0"/>
                </a:lnTo>
                <a:close/>
              </a:path>
            </a:pathLst>
          </a:custGeom>
          <a:blipFill>
            <a:blip r:embed="rId6"/>
            <a:stretch>
              <a:fillRect l="0" t="0" r="0" b="0"/>
            </a:stretch>
          </a:blipFill>
        </p:spPr>
      </p:sp>
      <p:sp>
        <p:nvSpPr>
          <p:cNvPr name="TextBox 7" id="7"/>
          <p:cNvSpPr txBox="true"/>
          <p:nvPr/>
        </p:nvSpPr>
        <p:spPr>
          <a:xfrm rot="0">
            <a:off x="-2546919" y="1456676"/>
            <a:ext cx="23381838" cy="1444544"/>
          </a:xfrm>
          <a:prstGeom prst="rect">
            <a:avLst/>
          </a:prstGeom>
        </p:spPr>
        <p:txBody>
          <a:bodyPr anchor="t" rtlCol="false" tIns="0" lIns="0" bIns="0" rIns="0">
            <a:spAutoFit/>
          </a:bodyPr>
          <a:lstStyle/>
          <a:p>
            <a:pPr algn="ctr">
              <a:lnSpc>
                <a:spcPts val="11729"/>
              </a:lnSpc>
              <a:spcBef>
                <a:spcPct val="0"/>
              </a:spcBef>
            </a:pPr>
            <a:r>
              <a:rPr lang="en-US" sz="8378">
                <a:solidFill>
                  <a:srgbClr val="FFFFFF"/>
                </a:solidFill>
                <a:latin typeface="Neue Machina Ultra-Bold"/>
              </a:rPr>
              <a:t>Child Element(sequences)</a:t>
            </a:r>
          </a:p>
        </p:txBody>
      </p:sp>
      <p:sp>
        <p:nvSpPr>
          <p:cNvPr name="TextBox 8" id="8"/>
          <p:cNvSpPr txBox="true"/>
          <p:nvPr/>
        </p:nvSpPr>
        <p:spPr>
          <a:xfrm rot="0">
            <a:off x="1477517" y="2870763"/>
            <a:ext cx="15923617" cy="1288197"/>
          </a:xfrm>
          <a:prstGeom prst="rect">
            <a:avLst/>
          </a:prstGeom>
        </p:spPr>
        <p:txBody>
          <a:bodyPr anchor="t" rtlCol="false" tIns="0" lIns="0" bIns="0" rIns="0">
            <a:spAutoFit/>
          </a:bodyPr>
          <a:lstStyle/>
          <a:p>
            <a:pPr>
              <a:lnSpc>
                <a:spcPts val="5121"/>
              </a:lnSpc>
              <a:spcBef>
                <a:spcPct val="0"/>
              </a:spcBef>
            </a:pPr>
            <a:r>
              <a:rPr lang="en-US" sz="3658">
                <a:solidFill>
                  <a:srgbClr val="FFFFFF"/>
                </a:solidFill>
                <a:latin typeface="Neue Machina"/>
              </a:rPr>
              <a:t>Elements with one or more children are declared with the name of the children elements inside parentheses: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22467" y="3699620"/>
            <a:ext cx="2972074" cy="2957214"/>
          </a:xfrm>
          <a:custGeom>
            <a:avLst/>
            <a:gdLst/>
            <a:ahLst/>
            <a:cxnLst/>
            <a:rect r="r" b="b" t="t" l="l"/>
            <a:pathLst>
              <a:path h="2957214" w="2972074">
                <a:moveTo>
                  <a:pt x="0" y="0"/>
                </a:moveTo>
                <a:lnTo>
                  <a:pt x="2972074" y="0"/>
                </a:lnTo>
                <a:lnTo>
                  <a:pt x="2972074" y="2957214"/>
                </a:lnTo>
                <a:lnTo>
                  <a:pt x="0" y="2957214"/>
                </a:lnTo>
                <a:lnTo>
                  <a:pt x="0" y="0"/>
                </a:lnTo>
                <a:close/>
              </a:path>
            </a:pathLst>
          </a:custGeom>
          <a:blipFill>
            <a:blip r:embed="rId6"/>
            <a:stretch>
              <a:fillRect l="0" t="0" r="0" b="0"/>
            </a:stretch>
          </a:blipFill>
        </p:spPr>
      </p:sp>
      <p:sp>
        <p:nvSpPr>
          <p:cNvPr name="Freeform 5" id="5"/>
          <p:cNvSpPr/>
          <p:nvPr/>
        </p:nvSpPr>
        <p:spPr>
          <a:xfrm flipH="false" flipV="false" rot="0">
            <a:off x="8109570" y="3433698"/>
            <a:ext cx="2068860" cy="3419603"/>
          </a:xfrm>
          <a:custGeom>
            <a:avLst/>
            <a:gdLst/>
            <a:ahLst/>
            <a:cxnLst/>
            <a:rect r="r" b="b" t="t" l="l"/>
            <a:pathLst>
              <a:path h="3419603" w="2068860">
                <a:moveTo>
                  <a:pt x="0" y="0"/>
                </a:moveTo>
                <a:lnTo>
                  <a:pt x="2068860" y="0"/>
                </a:lnTo>
                <a:lnTo>
                  <a:pt x="2068860" y="3419604"/>
                </a:lnTo>
                <a:lnTo>
                  <a:pt x="0" y="3419604"/>
                </a:lnTo>
                <a:lnTo>
                  <a:pt x="0" y="0"/>
                </a:lnTo>
                <a:close/>
              </a:path>
            </a:pathLst>
          </a:custGeom>
          <a:blipFill>
            <a:blip r:embed="rId7"/>
            <a:stretch>
              <a:fillRect l="0" t="0" r="0" b="0"/>
            </a:stretch>
          </a:blipFill>
        </p:spPr>
      </p:sp>
      <p:sp>
        <p:nvSpPr>
          <p:cNvPr name="Freeform 6" id="6"/>
          <p:cNvSpPr/>
          <p:nvPr/>
        </p:nvSpPr>
        <p:spPr>
          <a:xfrm flipH="false" flipV="false" rot="0">
            <a:off x="12634830" y="3433698"/>
            <a:ext cx="1889331" cy="3419603"/>
          </a:xfrm>
          <a:custGeom>
            <a:avLst/>
            <a:gdLst/>
            <a:ahLst/>
            <a:cxnLst/>
            <a:rect r="r" b="b" t="t" l="l"/>
            <a:pathLst>
              <a:path h="3419603" w="1889331">
                <a:moveTo>
                  <a:pt x="0" y="0"/>
                </a:moveTo>
                <a:lnTo>
                  <a:pt x="1889331" y="0"/>
                </a:lnTo>
                <a:lnTo>
                  <a:pt x="1889331" y="3419604"/>
                </a:lnTo>
                <a:lnTo>
                  <a:pt x="0" y="3419604"/>
                </a:lnTo>
                <a:lnTo>
                  <a:pt x="0" y="0"/>
                </a:lnTo>
                <a:close/>
              </a:path>
            </a:pathLst>
          </a:custGeom>
          <a:blipFill>
            <a:blip r:embed="rId8"/>
            <a:stretch>
              <a:fillRect l="0" t="0" r="0" b="0"/>
            </a:stretch>
          </a:blipFill>
        </p:spPr>
      </p:sp>
      <p:sp>
        <p:nvSpPr>
          <p:cNvPr name="TextBox 7" id="7"/>
          <p:cNvSpPr txBox="true"/>
          <p:nvPr/>
        </p:nvSpPr>
        <p:spPr>
          <a:xfrm rot="0">
            <a:off x="2035304" y="1429632"/>
            <a:ext cx="14318861"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DTD Attributes</a:t>
            </a:r>
          </a:p>
        </p:txBody>
      </p:sp>
      <p:sp>
        <p:nvSpPr>
          <p:cNvPr name="TextBox 8" id="8"/>
          <p:cNvSpPr txBox="true"/>
          <p:nvPr/>
        </p:nvSpPr>
        <p:spPr>
          <a:xfrm rot="0">
            <a:off x="2812948" y="7113901"/>
            <a:ext cx="3791112" cy="1455229"/>
          </a:xfrm>
          <a:prstGeom prst="rect">
            <a:avLst/>
          </a:prstGeom>
        </p:spPr>
        <p:txBody>
          <a:bodyPr anchor="t" rtlCol="false" tIns="0" lIns="0" bIns="0" rIns="0">
            <a:spAutoFit/>
          </a:bodyPr>
          <a:lstStyle/>
          <a:p>
            <a:pPr algn="ctr">
              <a:lnSpc>
                <a:spcPts val="5890"/>
              </a:lnSpc>
            </a:pPr>
            <a:r>
              <a:rPr lang="en-US" sz="4207">
                <a:solidFill>
                  <a:srgbClr val="FFFFFF"/>
                </a:solidFill>
                <a:latin typeface="Montserrat Bold"/>
              </a:rPr>
              <a:t>Declaring Attribues </a:t>
            </a:r>
          </a:p>
        </p:txBody>
      </p:sp>
      <p:sp>
        <p:nvSpPr>
          <p:cNvPr name="TextBox 9" id="9"/>
          <p:cNvSpPr txBox="true"/>
          <p:nvPr/>
        </p:nvSpPr>
        <p:spPr>
          <a:xfrm rot="0">
            <a:off x="7299179" y="7132887"/>
            <a:ext cx="3791112" cy="1455229"/>
          </a:xfrm>
          <a:prstGeom prst="rect">
            <a:avLst/>
          </a:prstGeom>
        </p:spPr>
        <p:txBody>
          <a:bodyPr anchor="t" rtlCol="false" tIns="0" lIns="0" bIns="0" rIns="0">
            <a:spAutoFit/>
          </a:bodyPr>
          <a:lstStyle/>
          <a:p>
            <a:pPr algn="ctr">
              <a:lnSpc>
                <a:spcPts val="5890"/>
              </a:lnSpc>
            </a:pPr>
            <a:r>
              <a:rPr lang="en-US" sz="4207">
                <a:solidFill>
                  <a:srgbClr val="FFFFFF"/>
                </a:solidFill>
                <a:latin typeface="Montserrat Bold"/>
              </a:rPr>
              <a:t>Default Attribute</a:t>
            </a:r>
          </a:p>
        </p:txBody>
      </p:sp>
      <p:sp>
        <p:nvSpPr>
          <p:cNvPr name="TextBox 10" id="10"/>
          <p:cNvSpPr txBox="true"/>
          <p:nvPr/>
        </p:nvSpPr>
        <p:spPr>
          <a:xfrm rot="0">
            <a:off x="11785616" y="7132887"/>
            <a:ext cx="3791112" cy="1455229"/>
          </a:xfrm>
          <a:prstGeom prst="rect">
            <a:avLst/>
          </a:prstGeom>
        </p:spPr>
        <p:txBody>
          <a:bodyPr anchor="t" rtlCol="false" tIns="0" lIns="0" bIns="0" rIns="0">
            <a:spAutoFit/>
          </a:bodyPr>
          <a:lstStyle/>
          <a:p>
            <a:pPr algn="ctr">
              <a:lnSpc>
                <a:spcPts val="5890"/>
              </a:lnSpc>
            </a:pPr>
            <a:r>
              <a:rPr lang="en-US" sz="4207">
                <a:solidFill>
                  <a:srgbClr val="FFFFFF"/>
                </a:solidFill>
                <a:latin typeface="Montserrat Bold"/>
              </a:rPr>
              <a:t>Enumerated Attribute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1845" y="2073581"/>
            <a:ext cx="19592142" cy="8450744"/>
          </a:xfrm>
          <a:prstGeom prst="rect">
            <a:avLst/>
          </a:prstGeom>
        </p:spPr>
        <p:txBody>
          <a:bodyPr anchor="t" rtlCol="false" tIns="0" lIns="0" bIns="0" rIns="0">
            <a:spAutoFit/>
          </a:bodyPr>
          <a:lstStyle/>
          <a:p>
            <a:pPr algn="just">
              <a:lnSpc>
                <a:spcPts val="4610"/>
              </a:lnSpc>
            </a:pPr>
            <a:r>
              <a:rPr lang="en-US" sz="3293" spc="75">
                <a:solidFill>
                  <a:srgbClr val="FFFFFF"/>
                </a:solidFill>
                <a:latin typeface="Neue Machina Ultra-Bold"/>
              </a:rPr>
              <a:t>&lt;!ATLIST element_name Attribute_name Attribute_type default_value&gt;</a:t>
            </a:r>
          </a:p>
          <a:p>
            <a:pPr algn="just">
              <a:lnSpc>
                <a:spcPts val="2601"/>
              </a:lnSpc>
            </a:pPr>
          </a:p>
          <a:p>
            <a:pPr algn="just">
              <a:lnSpc>
                <a:spcPts val="4610"/>
              </a:lnSpc>
            </a:pPr>
            <a:r>
              <a:rPr lang="en-US" sz="3293">
                <a:solidFill>
                  <a:srgbClr val="FFFFFF"/>
                </a:solidFill>
                <a:latin typeface="Neue Machina"/>
              </a:rPr>
              <a:t>Attribute-type </a:t>
            </a:r>
          </a:p>
          <a:p>
            <a:pPr algn="just" marL="711077" indent="-355539" lvl="1">
              <a:lnSpc>
                <a:spcPts val="4610"/>
              </a:lnSpc>
              <a:buFont typeface="Arial"/>
              <a:buChar char="•"/>
            </a:pPr>
            <a:r>
              <a:rPr lang="en-US" sz="3293">
                <a:solidFill>
                  <a:srgbClr val="FFFFFF"/>
                </a:solidFill>
                <a:latin typeface="Neue Machina"/>
              </a:rPr>
              <a:t>CDATA</a:t>
            </a:r>
          </a:p>
          <a:p>
            <a:pPr algn="just" marL="711077" indent="-355539" lvl="1">
              <a:lnSpc>
                <a:spcPts val="4610"/>
              </a:lnSpc>
              <a:buFont typeface="Arial"/>
              <a:buChar char="•"/>
            </a:pPr>
            <a:r>
              <a:rPr lang="en-US" sz="3293">
                <a:solidFill>
                  <a:srgbClr val="FFFFFF"/>
                </a:solidFill>
                <a:latin typeface="Neue Machina"/>
              </a:rPr>
              <a:t>(en1|en2|..)</a:t>
            </a:r>
          </a:p>
          <a:p>
            <a:pPr algn="just" marL="711077" indent="-355539" lvl="1">
              <a:lnSpc>
                <a:spcPts val="4610"/>
              </a:lnSpc>
              <a:buFont typeface="Arial"/>
              <a:buChar char="•"/>
            </a:pPr>
            <a:r>
              <a:rPr lang="en-US" sz="3293">
                <a:solidFill>
                  <a:srgbClr val="FFFFFF"/>
                </a:solidFill>
                <a:latin typeface="Neue Machina"/>
              </a:rPr>
              <a:t>ID</a:t>
            </a:r>
          </a:p>
          <a:p>
            <a:pPr algn="just" marL="711077" indent="-355539" lvl="1">
              <a:lnSpc>
                <a:spcPts val="4610"/>
              </a:lnSpc>
              <a:buFont typeface="Arial"/>
              <a:buChar char="•"/>
            </a:pPr>
            <a:r>
              <a:rPr lang="en-US" sz="3293">
                <a:solidFill>
                  <a:srgbClr val="FFFFFF"/>
                </a:solidFill>
                <a:latin typeface="Neue Machina"/>
              </a:rPr>
              <a:t>IDREF</a:t>
            </a:r>
          </a:p>
          <a:p>
            <a:pPr algn="just" marL="711077" indent="-355539" lvl="1">
              <a:lnSpc>
                <a:spcPts val="4610"/>
              </a:lnSpc>
              <a:buFont typeface="Arial"/>
              <a:buChar char="•"/>
            </a:pPr>
            <a:r>
              <a:rPr lang="en-US" sz="3293">
                <a:solidFill>
                  <a:srgbClr val="FFFFFF"/>
                </a:solidFill>
                <a:latin typeface="Neue Machina"/>
              </a:rPr>
              <a:t>IDREFS</a:t>
            </a:r>
          </a:p>
          <a:p>
            <a:pPr algn="just" marL="711077" indent="-355539" lvl="1">
              <a:lnSpc>
                <a:spcPts val="4610"/>
              </a:lnSpc>
              <a:buFont typeface="Arial"/>
              <a:buChar char="•"/>
            </a:pPr>
            <a:r>
              <a:rPr lang="en-US" sz="3293">
                <a:solidFill>
                  <a:srgbClr val="FFFFFF"/>
                </a:solidFill>
                <a:latin typeface="Neue Machina"/>
              </a:rPr>
              <a:t>NMTOKEN</a:t>
            </a:r>
          </a:p>
          <a:p>
            <a:pPr algn="just" marL="711077" indent="-355539" lvl="1">
              <a:lnSpc>
                <a:spcPts val="4610"/>
              </a:lnSpc>
              <a:buFont typeface="Arial"/>
              <a:buChar char="•"/>
            </a:pPr>
            <a:r>
              <a:rPr lang="en-US" sz="3293">
                <a:solidFill>
                  <a:srgbClr val="FFFFFF"/>
                </a:solidFill>
                <a:latin typeface="Neue Machina"/>
              </a:rPr>
              <a:t>NMTOKENS</a:t>
            </a:r>
          </a:p>
          <a:p>
            <a:pPr algn="just" marL="711077" indent="-355539" lvl="1">
              <a:lnSpc>
                <a:spcPts val="4610"/>
              </a:lnSpc>
              <a:buFont typeface="Arial"/>
              <a:buChar char="•"/>
            </a:pPr>
            <a:r>
              <a:rPr lang="en-US" sz="3293">
                <a:solidFill>
                  <a:srgbClr val="FFFFFF"/>
                </a:solidFill>
                <a:latin typeface="Neue Machina"/>
              </a:rPr>
              <a:t>ENTITY</a:t>
            </a:r>
          </a:p>
          <a:p>
            <a:pPr algn="just" marL="711077" indent="-355539" lvl="1">
              <a:lnSpc>
                <a:spcPts val="4610"/>
              </a:lnSpc>
              <a:buFont typeface="Arial"/>
              <a:buChar char="•"/>
            </a:pPr>
            <a:r>
              <a:rPr lang="en-US" sz="3293">
                <a:solidFill>
                  <a:srgbClr val="FFFFFF"/>
                </a:solidFill>
                <a:latin typeface="Neue Machina"/>
              </a:rPr>
              <a:t>ENTITIES</a:t>
            </a:r>
          </a:p>
          <a:p>
            <a:pPr algn="just" marL="711077" indent="-355539" lvl="1">
              <a:lnSpc>
                <a:spcPts val="4610"/>
              </a:lnSpc>
              <a:buFont typeface="Arial"/>
              <a:buChar char="•"/>
            </a:pPr>
            <a:r>
              <a:rPr lang="en-US" sz="3293">
                <a:solidFill>
                  <a:srgbClr val="FFFFFF"/>
                </a:solidFill>
                <a:latin typeface="Neue Machina"/>
              </a:rPr>
              <a:t>NOTATION</a:t>
            </a:r>
          </a:p>
          <a:p>
            <a:pPr algn="just" marL="711077" indent="-355539" lvl="1">
              <a:lnSpc>
                <a:spcPts val="4610"/>
              </a:lnSpc>
              <a:buFont typeface="Arial"/>
              <a:buChar char="•"/>
            </a:pPr>
            <a:r>
              <a:rPr lang="en-US" sz="3293">
                <a:solidFill>
                  <a:srgbClr val="FFFFFF"/>
                </a:solidFill>
                <a:latin typeface="Neue Machina"/>
              </a:rPr>
              <a:t>xml:</a:t>
            </a:r>
          </a:p>
          <a:p>
            <a:pPr algn="just">
              <a:lnSpc>
                <a:spcPts val="4610"/>
              </a:lnSpc>
            </a:pPr>
          </a:p>
        </p:txBody>
      </p:sp>
      <p:sp>
        <p:nvSpPr>
          <p:cNvPr name="TextBox 5" id="5"/>
          <p:cNvSpPr txBox="true"/>
          <p:nvPr/>
        </p:nvSpPr>
        <p:spPr>
          <a:xfrm rot="0">
            <a:off x="0" y="464178"/>
            <a:ext cx="17332583"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Declaring Attributes</a:t>
            </a:r>
          </a:p>
        </p:txBody>
      </p:sp>
      <p:sp>
        <p:nvSpPr>
          <p:cNvPr name="TextBox 6" id="6"/>
          <p:cNvSpPr txBox="true"/>
          <p:nvPr/>
        </p:nvSpPr>
        <p:spPr>
          <a:xfrm rot="0">
            <a:off x="10634400" y="3060862"/>
            <a:ext cx="19592142" cy="3478694"/>
          </a:xfrm>
          <a:prstGeom prst="rect">
            <a:avLst/>
          </a:prstGeom>
        </p:spPr>
        <p:txBody>
          <a:bodyPr anchor="t" rtlCol="false" tIns="0" lIns="0" bIns="0" rIns="0">
            <a:spAutoFit/>
          </a:bodyPr>
          <a:lstStyle/>
          <a:p>
            <a:pPr algn="just">
              <a:lnSpc>
                <a:spcPts val="4610"/>
              </a:lnSpc>
            </a:pPr>
            <a:r>
              <a:rPr lang="en-US" sz="3293">
                <a:solidFill>
                  <a:srgbClr val="FFFFFF"/>
                </a:solidFill>
                <a:latin typeface="Neue Machina"/>
              </a:rPr>
              <a:t>Attribute-default-value: </a:t>
            </a:r>
          </a:p>
          <a:p>
            <a:pPr algn="just" marL="711077" indent="-355539" lvl="1">
              <a:lnSpc>
                <a:spcPts val="4610"/>
              </a:lnSpc>
              <a:buFont typeface="Arial"/>
              <a:buChar char="•"/>
            </a:pPr>
            <a:r>
              <a:rPr lang="en-US" sz="3293">
                <a:solidFill>
                  <a:srgbClr val="FFFFFF"/>
                </a:solidFill>
                <a:latin typeface="Neue Machina"/>
              </a:rPr>
              <a:t>#DEFAULT</a:t>
            </a:r>
          </a:p>
          <a:p>
            <a:pPr algn="just" marL="711077" indent="-355539" lvl="1">
              <a:lnSpc>
                <a:spcPts val="4610"/>
              </a:lnSpc>
              <a:buFont typeface="Arial"/>
              <a:buChar char="•"/>
            </a:pPr>
            <a:r>
              <a:rPr lang="en-US" sz="3293">
                <a:solidFill>
                  <a:srgbClr val="FFFFFF"/>
                </a:solidFill>
                <a:latin typeface="Neue Machina"/>
              </a:rPr>
              <a:t>#REQUIERED</a:t>
            </a:r>
          </a:p>
          <a:p>
            <a:pPr algn="just" marL="711077" indent="-355539" lvl="1">
              <a:lnSpc>
                <a:spcPts val="4610"/>
              </a:lnSpc>
              <a:buFont typeface="Arial"/>
              <a:buChar char="•"/>
            </a:pPr>
            <a:r>
              <a:rPr lang="en-US" sz="3293">
                <a:solidFill>
                  <a:srgbClr val="FFFFFF"/>
                </a:solidFill>
                <a:latin typeface="Neue Machina"/>
              </a:rPr>
              <a:t>#IMPLIED</a:t>
            </a:r>
          </a:p>
          <a:p>
            <a:pPr algn="just" marL="711077" indent="-355539" lvl="1">
              <a:lnSpc>
                <a:spcPts val="4610"/>
              </a:lnSpc>
              <a:buFont typeface="Arial"/>
              <a:buChar char="•"/>
            </a:pPr>
            <a:r>
              <a:rPr lang="en-US" sz="3293">
                <a:solidFill>
                  <a:srgbClr val="FFFFFF"/>
                </a:solidFill>
                <a:latin typeface="Neue Machina"/>
              </a:rPr>
              <a:t>#FIXED value</a:t>
            </a:r>
          </a:p>
          <a:p>
            <a:pPr algn="just">
              <a:lnSpc>
                <a:spcPts val="4610"/>
              </a:lnSpc>
            </a:pPr>
          </a:p>
        </p:txBody>
      </p:sp>
      <p:sp>
        <p:nvSpPr>
          <p:cNvPr name="Freeform 7" id="7"/>
          <p:cNvSpPr/>
          <p:nvPr/>
        </p:nvSpPr>
        <p:spPr>
          <a:xfrm flipH="false" flipV="false" rot="0">
            <a:off x="6980502" y="6337053"/>
            <a:ext cx="10765210" cy="3476441"/>
          </a:xfrm>
          <a:custGeom>
            <a:avLst/>
            <a:gdLst/>
            <a:ahLst/>
            <a:cxnLst/>
            <a:rect r="r" b="b" t="t" l="l"/>
            <a:pathLst>
              <a:path h="3476441" w="10765210">
                <a:moveTo>
                  <a:pt x="0" y="0"/>
                </a:moveTo>
                <a:lnTo>
                  <a:pt x="10765210" y="0"/>
                </a:lnTo>
                <a:lnTo>
                  <a:pt x="10765210" y="3476440"/>
                </a:lnTo>
                <a:lnTo>
                  <a:pt x="0" y="3476440"/>
                </a:lnTo>
                <a:lnTo>
                  <a:pt x="0" y="0"/>
                </a:lnTo>
                <a:close/>
              </a:path>
            </a:pathLst>
          </a:custGeom>
          <a:blipFill>
            <a:blip r:embed="rId6"/>
            <a:stretch>
              <a:fillRect l="0" t="0" r="0" b="0"/>
            </a:stretch>
          </a:blipFill>
        </p:spPr>
      </p:sp>
      <p:grpSp>
        <p:nvGrpSpPr>
          <p:cNvPr name="Group 8" id="8"/>
          <p:cNvGrpSpPr/>
          <p:nvPr/>
        </p:nvGrpSpPr>
        <p:grpSpPr>
          <a:xfrm rot="0">
            <a:off x="13825538" y="7998143"/>
            <a:ext cx="1171575" cy="560070"/>
            <a:chOff x="0" y="0"/>
            <a:chExt cx="1562100" cy="746760"/>
          </a:xfrm>
        </p:grpSpPr>
        <p:sp>
          <p:nvSpPr>
            <p:cNvPr name="Freeform 9" id="9"/>
            <p:cNvSpPr/>
            <p:nvPr/>
          </p:nvSpPr>
          <p:spPr>
            <a:xfrm flipH="false" flipV="false" rot="0">
              <a:off x="50800" y="44450"/>
              <a:ext cx="1466850" cy="655320"/>
            </a:xfrm>
            <a:custGeom>
              <a:avLst/>
              <a:gdLst/>
              <a:ahLst/>
              <a:cxnLst/>
              <a:rect r="r" b="b" t="t" l="l"/>
              <a:pathLst>
                <a:path h="655320" w="1466850">
                  <a:moveTo>
                    <a:pt x="1339850" y="78740"/>
                  </a:moveTo>
                  <a:cubicBezTo>
                    <a:pt x="1337310" y="468630"/>
                    <a:pt x="1337310" y="508000"/>
                    <a:pt x="1319530" y="539750"/>
                  </a:cubicBezTo>
                  <a:cubicBezTo>
                    <a:pt x="1303020" y="567690"/>
                    <a:pt x="1273810" y="584200"/>
                    <a:pt x="1247140" y="601980"/>
                  </a:cubicBezTo>
                  <a:cubicBezTo>
                    <a:pt x="1223010" y="619760"/>
                    <a:pt x="1195070" y="640080"/>
                    <a:pt x="1168400" y="647700"/>
                  </a:cubicBezTo>
                  <a:cubicBezTo>
                    <a:pt x="1143000" y="655320"/>
                    <a:pt x="1117600" y="654050"/>
                    <a:pt x="1089660" y="651510"/>
                  </a:cubicBezTo>
                  <a:cubicBezTo>
                    <a:pt x="1057910" y="647700"/>
                    <a:pt x="1019810" y="643890"/>
                    <a:pt x="989330" y="622300"/>
                  </a:cubicBezTo>
                  <a:cubicBezTo>
                    <a:pt x="951230" y="591820"/>
                    <a:pt x="952500" y="501650"/>
                    <a:pt x="892810" y="467360"/>
                  </a:cubicBezTo>
                  <a:cubicBezTo>
                    <a:pt x="783590" y="406400"/>
                    <a:pt x="402590" y="472440"/>
                    <a:pt x="297180" y="457200"/>
                  </a:cubicBezTo>
                  <a:cubicBezTo>
                    <a:pt x="257810" y="450850"/>
                    <a:pt x="243840" y="448310"/>
                    <a:pt x="217170" y="434340"/>
                  </a:cubicBezTo>
                  <a:cubicBezTo>
                    <a:pt x="185420" y="419100"/>
                    <a:pt x="158750" y="378460"/>
                    <a:pt x="125730" y="361950"/>
                  </a:cubicBezTo>
                  <a:cubicBezTo>
                    <a:pt x="95250" y="345440"/>
                    <a:pt x="46990" y="354330"/>
                    <a:pt x="25400" y="335280"/>
                  </a:cubicBezTo>
                  <a:cubicBezTo>
                    <a:pt x="7620" y="318770"/>
                    <a:pt x="0" y="288290"/>
                    <a:pt x="0" y="264160"/>
                  </a:cubicBezTo>
                  <a:cubicBezTo>
                    <a:pt x="1270" y="236220"/>
                    <a:pt x="11430" y="199390"/>
                    <a:pt x="31750" y="179070"/>
                  </a:cubicBezTo>
                  <a:cubicBezTo>
                    <a:pt x="57150" y="156210"/>
                    <a:pt x="101600" y="148590"/>
                    <a:pt x="151130" y="140970"/>
                  </a:cubicBezTo>
                  <a:cubicBezTo>
                    <a:pt x="224790" y="128270"/>
                    <a:pt x="328930" y="134620"/>
                    <a:pt x="435610" y="139700"/>
                  </a:cubicBezTo>
                  <a:cubicBezTo>
                    <a:pt x="574040" y="146050"/>
                    <a:pt x="806450" y="160020"/>
                    <a:pt x="909320" y="187960"/>
                  </a:cubicBezTo>
                  <a:cubicBezTo>
                    <a:pt x="961390" y="201930"/>
                    <a:pt x="990600" y="217170"/>
                    <a:pt x="1023620" y="238760"/>
                  </a:cubicBezTo>
                  <a:cubicBezTo>
                    <a:pt x="1054100" y="257810"/>
                    <a:pt x="1080770" y="278130"/>
                    <a:pt x="1101090" y="306070"/>
                  </a:cubicBezTo>
                  <a:cubicBezTo>
                    <a:pt x="1122680" y="332740"/>
                    <a:pt x="1135380" y="367030"/>
                    <a:pt x="1146810" y="402590"/>
                  </a:cubicBezTo>
                  <a:cubicBezTo>
                    <a:pt x="1158240" y="440690"/>
                    <a:pt x="1172210" y="497840"/>
                    <a:pt x="1165860" y="529590"/>
                  </a:cubicBezTo>
                  <a:cubicBezTo>
                    <a:pt x="1160780" y="552450"/>
                    <a:pt x="1145540" y="570230"/>
                    <a:pt x="1131570" y="581660"/>
                  </a:cubicBezTo>
                  <a:cubicBezTo>
                    <a:pt x="1120140" y="591820"/>
                    <a:pt x="1107440" y="596900"/>
                    <a:pt x="1092200" y="598170"/>
                  </a:cubicBezTo>
                  <a:cubicBezTo>
                    <a:pt x="1074420" y="599440"/>
                    <a:pt x="1047750" y="594360"/>
                    <a:pt x="1031240" y="584200"/>
                  </a:cubicBezTo>
                  <a:cubicBezTo>
                    <a:pt x="1014730" y="574040"/>
                    <a:pt x="1002030" y="558800"/>
                    <a:pt x="994410" y="533400"/>
                  </a:cubicBezTo>
                  <a:cubicBezTo>
                    <a:pt x="977900" y="477520"/>
                    <a:pt x="979170" y="307340"/>
                    <a:pt x="1007110" y="240030"/>
                  </a:cubicBezTo>
                  <a:cubicBezTo>
                    <a:pt x="1026160" y="195580"/>
                    <a:pt x="1051560" y="166370"/>
                    <a:pt x="1096010" y="147320"/>
                  </a:cubicBezTo>
                  <a:cubicBezTo>
                    <a:pt x="1163320" y="118110"/>
                    <a:pt x="1344930" y="116840"/>
                    <a:pt x="1403350" y="142240"/>
                  </a:cubicBezTo>
                  <a:cubicBezTo>
                    <a:pt x="1433830" y="154940"/>
                    <a:pt x="1454150" y="177800"/>
                    <a:pt x="1460500" y="201930"/>
                  </a:cubicBezTo>
                  <a:cubicBezTo>
                    <a:pt x="1466850" y="226060"/>
                    <a:pt x="1459230" y="264160"/>
                    <a:pt x="1442720" y="283210"/>
                  </a:cubicBezTo>
                  <a:cubicBezTo>
                    <a:pt x="1427480" y="300990"/>
                    <a:pt x="1389380" y="313690"/>
                    <a:pt x="1365250" y="313690"/>
                  </a:cubicBezTo>
                  <a:cubicBezTo>
                    <a:pt x="1347470" y="313690"/>
                    <a:pt x="1327150" y="302260"/>
                    <a:pt x="1314450" y="289560"/>
                  </a:cubicBezTo>
                  <a:cubicBezTo>
                    <a:pt x="1301750" y="278130"/>
                    <a:pt x="1289050" y="259080"/>
                    <a:pt x="1287780" y="240030"/>
                  </a:cubicBezTo>
                  <a:cubicBezTo>
                    <a:pt x="1286510" y="217170"/>
                    <a:pt x="1296670" y="177800"/>
                    <a:pt x="1314450" y="161290"/>
                  </a:cubicBezTo>
                  <a:cubicBezTo>
                    <a:pt x="1332230" y="144780"/>
                    <a:pt x="1370330" y="133350"/>
                    <a:pt x="1394460" y="139700"/>
                  </a:cubicBezTo>
                  <a:cubicBezTo>
                    <a:pt x="1418590" y="144780"/>
                    <a:pt x="1449070" y="170180"/>
                    <a:pt x="1457960" y="193040"/>
                  </a:cubicBezTo>
                  <a:cubicBezTo>
                    <a:pt x="1466850" y="215900"/>
                    <a:pt x="1460500" y="255270"/>
                    <a:pt x="1449070" y="275590"/>
                  </a:cubicBezTo>
                  <a:cubicBezTo>
                    <a:pt x="1438910" y="292100"/>
                    <a:pt x="1423670" y="302260"/>
                    <a:pt x="1403350" y="309880"/>
                  </a:cubicBezTo>
                  <a:cubicBezTo>
                    <a:pt x="1371600" y="321310"/>
                    <a:pt x="1308100" y="307340"/>
                    <a:pt x="1267460" y="313690"/>
                  </a:cubicBezTo>
                  <a:cubicBezTo>
                    <a:pt x="1234440" y="320040"/>
                    <a:pt x="1197610" y="317500"/>
                    <a:pt x="1178560" y="341630"/>
                  </a:cubicBezTo>
                  <a:cubicBezTo>
                    <a:pt x="1151890" y="375920"/>
                    <a:pt x="1176020" y="491490"/>
                    <a:pt x="1165860" y="529590"/>
                  </a:cubicBezTo>
                  <a:cubicBezTo>
                    <a:pt x="1160780" y="547370"/>
                    <a:pt x="1156970" y="557530"/>
                    <a:pt x="1146810" y="567690"/>
                  </a:cubicBezTo>
                  <a:cubicBezTo>
                    <a:pt x="1134110" y="580390"/>
                    <a:pt x="1109980" y="594360"/>
                    <a:pt x="1092200" y="598170"/>
                  </a:cubicBezTo>
                  <a:cubicBezTo>
                    <a:pt x="1078230" y="600710"/>
                    <a:pt x="1062990" y="598170"/>
                    <a:pt x="1050290" y="593090"/>
                  </a:cubicBezTo>
                  <a:cubicBezTo>
                    <a:pt x="1037590" y="589280"/>
                    <a:pt x="1024890" y="580390"/>
                    <a:pt x="1014730" y="570230"/>
                  </a:cubicBezTo>
                  <a:cubicBezTo>
                    <a:pt x="1004570" y="560070"/>
                    <a:pt x="998220" y="547370"/>
                    <a:pt x="990600" y="528320"/>
                  </a:cubicBezTo>
                  <a:cubicBezTo>
                    <a:pt x="980440" y="499110"/>
                    <a:pt x="986790" y="434340"/>
                    <a:pt x="967740" y="406400"/>
                  </a:cubicBezTo>
                  <a:cubicBezTo>
                    <a:pt x="951230" y="382270"/>
                    <a:pt x="930910" y="372110"/>
                    <a:pt x="894080" y="360680"/>
                  </a:cubicBezTo>
                  <a:cubicBezTo>
                    <a:pt x="819150" y="335280"/>
                    <a:pt x="591820" y="342900"/>
                    <a:pt x="513080" y="331470"/>
                  </a:cubicBezTo>
                  <a:cubicBezTo>
                    <a:pt x="477520" y="325120"/>
                    <a:pt x="467360" y="316230"/>
                    <a:pt x="435610" y="312420"/>
                  </a:cubicBezTo>
                  <a:cubicBezTo>
                    <a:pt x="387350" y="306070"/>
                    <a:pt x="304800" y="317500"/>
                    <a:pt x="250190" y="312420"/>
                  </a:cubicBezTo>
                  <a:cubicBezTo>
                    <a:pt x="208280" y="308610"/>
                    <a:pt x="148590" y="312420"/>
                    <a:pt x="138430" y="293370"/>
                  </a:cubicBezTo>
                  <a:cubicBezTo>
                    <a:pt x="128270" y="276860"/>
                    <a:pt x="149860" y="223520"/>
                    <a:pt x="168910" y="215900"/>
                  </a:cubicBezTo>
                  <a:cubicBezTo>
                    <a:pt x="191770" y="207010"/>
                    <a:pt x="238760" y="256540"/>
                    <a:pt x="274320" y="267970"/>
                  </a:cubicBezTo>
                  <a:cubicBezTo>
                    <a:pt x="308610" y="279400"/>
                    <a:pt x="328930" y="281940"/>
                    <a:pt x="377190" y="285750"/>
                  </a:cubicBezTo>
                  <a:cubicBezTo>
                    <a:pt x="487680" y="295910"/>
                    <a:pt x="820420" y="256540"/>
                    <a:pt x="932180" y="290830"/>
                  </a:cubicBezTo>
                  <a:cubicBezTo>
                    <a:pt x="986790" y="307340"/>
                    <a:pt x="1019810" y="335280"/>
                    <a:pt x="1042670" y="363220"/>
                  </a:cubicBezTo>
                  <a:cubicBezTo>
                    <a:pt x="1060450" y="384810"/>
                    <a:pt x="1056640" y="412750"/>
                    <a:pt x="1070610" y="435610"/>
                  </a:cubicBezTo>
                  <a:cubicBezTo>
                    <a:pt x="1084580" y="461010"/>
                    <a:pt x="1112520" y="508000"/>
                    <a:pt x="1130300" y="506730"/>
                  </a:cubicBezTo>
                  <a:cubicBezTo>
                    <a:pt x="1149350" y="505460"/>
                    <a:pt x="1168400" y="458470"/>
                    <a:pt x="1179830" y="416560"/>
                  </a:cubicBezTo>
                  <a:cubicBezTo>
                    <a:pt x="1201420" y="336550"/>
                    <a:pt x="1164590" y="100330"/>
                    <a:pt x="1191260" y="43180"/>
                  </a:cubicBezTo>
                  <a:cubicBezTo>
                    <a:pt x="1202690" y="20320"/>
                    <a:pt x="1216660" y="11430"/>
                    <a:pt x="1233170" y="6350"/>
                  </a:cubicBezTo>
                  <a:cubicBezTo>
                    <a:pt x="1249680" y="0"/>
                    <a:pt x="1272540" y="0"/>
                    <a:pt x="1289050" y="6350"/>
                  </a:cubicBezTo>
                  <a:cubicBezTo>
                    <a:pt x="1305560" y="11430"/>
                    <a:pt x="1322070" y="29210"/>
                    <a:pt x="1330960" y="43180"/>
                  </a:cubicBezTo>
                  <a:cubicBezTo>
                    <a:pt x="1337310" y="54610"/>
                    <a:pt x="1339850" y="78740"/>
                    <a:pt x="1339850" y="78740"/>
                  </a:cubicBezTo>
                </a:path>
              </a:pathLst>
            </a:custGeom>
            <a:solidFill>
              <a:srgbClr val="FFFFFF"/>
            </a:solidFill>
            <a:ln cap="sq">
              <a:noFill/>
              <a:prstDash val="solid"/>
              <a:miter/>
            </a:ln>
          </p:spPr>
        </p:sp>
      </p:grpSp>
      <p:sp>
        <p:nvSpPr>
          <p:cNvPr name="TextBox 10" id="10"/>
          <p:cNvSpPr txBox="true"/>
          <p:nvPr/>
        </p:nvSpPr>
        <p:spPr>
          <a:xfrm rot="0">
            <a:off x="13823990" y="8055412"/>
            <a:ext cx="1173123" cy="397906"/>
          </a:xfrm>
          <a:prstGeom prst="rect">
            <a:avLst/>
          </a:prstGeom>
        </p:spPr>
        <p:txBody>
          <a:bodyPr anchor="t" rtlCol="false" tIns="0" lIns="0" bIns="0" rIns="0">
            <a:spAutoFit/>
          </a:bodyPr>
          <a:lstStyle/>
          <a:p>
            <a:pPr algn="ctr">
              <a:lnSpc>
                <a:spcPts val="3268"/>
              </a:lnSpc>
              <a:spcBef>
                <a:spcPct val="0"/>
              </a:spcBef>
            </a:pPr>
            <a:r>
              <a:rPr lang="en-US" sz="2334">
                <a:solidFill>
                  <a:srgbClr val="A6A6A6"/>
                </a:solidFill>
                <a:latin typeface="Georgia Pro"/>
              </a:rPr>
              <a:t>“cheque”</a:t>
            </a:r>
          </a:p>
        </p:txBody>
      </p:sp>
      <p:grpSp>
        <p:nvGrpSpPr>
          <p:cNvPr name="Group 11" id="11"/>
          <p:cNvGrpSpPr/>
          <p:nvPr/>
        </p:nvGrpSpPr>
        <p:grpSpPr>
          <a:xfrm rot="0">
            <a:off x="12792075" y="8911590"/>
            <a:ext cx="188595" cy="184785"/>
            <a:chOff x="0" y="0"/>
            <a:chExt cx="251460" cy="246380"/>
          </a:xfrm>
        </p:grpSpPr>
        <p:sp>
          <p:nvSpPr>
            <p:cNvPr name="Freeform 12" id="12"/>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9860"/>
                    <a:pt x="36830" y="142240"/>
                  </a:cubicBezTo>
                  <a:cubicBezTo>
                    <a:pt x="25400" y="135890"/>
                    <a:pt x="17780" y="125730"/>
                    <a:pt x="11430" y="115570"/>
                  </a:cubicBezTo>
                  <a:cubicBezTo>
                    <a:pt x="5080" y="105410"/>
                    <a:pt x="0" y="93980"/>
                    <a:pt x="0" y="81280"/>
                  </a:cubicBezTo>
                  <a:cubicBezTo>
                    <a:pt x="1270" y="62230"/>
                    <a:pt x="16510" y="29210"/>
                    <a:pt x="29210" y="16510"/>
                  </a:cubicBezTo>
                  <a:cubicBezTo>
                    <a:pt x="38100" y="762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13" id="13"/>
          <p:cNvGrpSpPr/>
          <p:nvPr/>
        </p:nvGrpSpPr>
        <p:grpSpPr>
          <a:xfrm rot="0">
            <a:off x="12792075" y="8911590"/>
            <a:ext cx="188595" cy="184785"/>
            <a:chOff x="0" y="0"/>
            <a:chExt cx="251460" cy="246380"/>
          </a:xfrm>
        </p:grpSpPr>
        <p:sp>
          <p:nvSpPr>
            <p:cNvPr name="Freeform 14" id="14"/>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9860"/>
                    <a:pt x="36830" y="142240"/>
                  </a:cubicBezTo>
                  <a:cubicBezTo>
                    <a:pt x="25400" y="135890"/>
                    <a:pt x="17780" y="125730"/>
                    <a:pt x="11430" y="115570"/>
                  </a:cubicBezTo>
                  <a:cubicBezTo>
                    <a:pt x="5080" y="105410"/>
                    <a:pt x="0" y="93980"/>
                    <a:pt x="0" y="81280"/>
                  </a:cubicBezTo>
                  <a:cubicBezTo>
                    <a:pt x="1270" y="62230"/>
                    <a:pt x="16510" y="29210"/>
                    <a:pt x="29210" y="16510"/>
                  </a:cubicBezTo>
                  <a:cubicBezTo>
                    <a:pt x="38100" y="762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15" id="15"/>
          <p:cNvGrpSpPr/>
          <p:nvPr/>
        </p:nvGrpSpPr>
        <p:grpSpPr>
          <a:xfrm rot="0">
            <a:off x="12865418" y="9223057"/>
            <a:ext cx="188595" cy="184785"/>
            <a:chOff x="0" y="0"/>
            <a:chExt cx="251460" cy="246380"/>
          </a:xfrm>
        </p:grpSpPr>
        <p:sp>
          <p:nvSpPr>
            <p:cNvPr name="Freeform 16" id="16"/>
            <p:cNvSpPr/>
            <p:nvPr/>
          </p:nvSpPr>
          <p:spPr>
            <a:xfrm flipH="false" flipV="false" rot="0">
              <a:off x="49530" y="49530"/>
              <a:ext cx="149860" cy="151130"/>
            </a:xfrm>
            <a:custGeom>
              <a:avLst/>
              <a:gdLst/>
              <a:ahLst/>
              <a:cxnLst/>
              <a:rect r="r" b="b" t="t" l="l"/>
              <a:pathLst>
                <a:path h="151130" w="149860">
                  <a:moveTo>
                    <a:pt x="149860" y="53340"/>
                  </a:moveTo>
                  <a:cubicBezTo>
                    <a:pt x="130810" y="134620"/>
                    <a:pt x="121920" y="142240"/>
                    <a:pt x="109220" y="146050"/>
                  </a:cubicBezTo>
                  <a:cubicBezTo>
                    <a:pt x="91440" y="151130"/>
                    <a:pt x="54610" y="148590"/>
                    <a:pt x="38100" y="140970"/>
                  </a:cubicBezTo>
                  <a:cubicBezTo>
                    <a:pt x="25400" y="135890"/>
                    <a:pt x="17780" y="125730"/>
                    <a:pt x="12700" y="115570"/>
                  </a:cubicBezTo>
                  <a:cubicBezTo>
                    <a:pt x="6350" y="105410"/>
                    <a:pt x="0" y="93980"/>
                    <a:pt x="1270" y="81280"/>
                  </a:cubicBezTo>
                  <a:cubicBezTo>
                    <a:pt x="2540" y="62230"/>
                    <a:pt x="17780" y="29210"/>
                    <a:pt x="30480" y="16510"/>
                  </a:cubicBezTo>
                  <a:cubicBezTo>
                    <a:pt x="39370" y="6350"/>
                    <a:pt x="50800" y="2540"/>
                    <a:pt x="63500" y="1270"/>
                  </a:cubicBezTo>
                  <a:cubicBezTo>
                    <a:pt x="82550" y="0"/>
                    <a:pt x="130810" y="22860"/>
                    <a:pt x="130810" y="22860"/>
                  </a:cubicBezTo>
                </a:path>
              </a:pathLst>
            </a:custGeom>
            <a:solidFill>
              <a:srgbClr val="FFFFFF"/>
            </a:solidFill>
            <a:ln cap="sq">
              <a:noFill/>
              <a:prstDash val="solid"/>
              <a:miter/>
            </a:ln>
          </p:spPr>
        </p:sp>
      </p:grpSp>
      <p:grpSp>
        <p:nvGrpSpPr>
          <p:cNvPr name="Group 17" id="17"/>
          <p:cNvGrpSpPr/>
          <p:nvPr/>
        </p:nvGrpSpPr>
        <p:grpSpPr>
          <a:xfrm rot="0">
            <a:off x="12865418" y="9223057"/>
            <a:ext cx="188595" cy="184785"/>
            <a:chOff x="0" y="0"/>
            <a:chExt cx="251460" cy="246380"/>
          </a:xfrm>
        </p:grpSpPr>
        <p:sp>
          <p:nvSpPr>
            <p:cNvPr name="Freeform 18" id="18"/>
            <p:cNvSpPr/>
            <p:nvPr/>
          </p:nvSpPr>
          <p:spPr>
            <a:xfrm flipH="false" flipV="false" rot="0">
              <a:off x="49530" y="49530"/>
              <a:ext cx="149860" cy="151130"/>
            </a:xfrm>
            <a:custGeom>
              <a:avLst/>
              <a:gdLst/>
              <a:ahLst/>
              <a:cxnLst/>
              <a:rect r="r" b="b" t="t" l="l"/>
              <a:pathLst>
                <a:path h="151130" w="149860">
                  <a:moveTo>
                    <a:pt x="149860" y="53340"/>
                  </a:moveTo>
                  <a:cubicBezTo>
                    <a:pt x="130810" y="134620"/>
                    <a:pt x="121920" y="142240"/>
                    <a:pt x="109220" y="146050"/>
                  </a:cubicBezTo>
                  <a:cubicBezTo>
                    <a:pt x="91440" y="151130"/>
                    <a:pt x="54610" y="148590"/>
                    <a:pt x="38100" y="140970"/>
                  </a:cubicBezTo>
                  <a:cubicBezTo>
                    <a:pt x="25400" y="135890"/>
                    <a:pt x="17780" y="125730"/>
                    <a:pt x="12700" y="115570"/>
                  </a:cubicBezTo>
                  <a:cubicBezTo>
                    <a:pt x="6350" y="105410"/>
                    <a:pt x="0" y="93980"/>
                    <a:pt x="1270" y="81280"/>
                  </a:cubicBezTo>
                  <a:cubicBezTo>
                    <a:pt x="2540" y="62230"/>
                    <a:pt x="17780" y="29210"/>
                    <a:pt x="30480" y="16510"/>
                  </a:cubicBezTo>
                  <a:cubicBezTo>
                    <a:pt x="39370" y="6350"/>
                    <a:pt x="50800" y="2540"/>
                    <a:pt x="63500" y="1270"/>
                  </a:cubicBezTo>
                  <a:cubicBezTo>
                    <a:pt x="82550" y="0"/>
                    <a:pt x="130810" y="22860"/>
                    <a:pt x="130810" y="22860"/>
                  </a:cubicBezTo>
                </a:path>
              </a:pathLst>
            </a:custGeom>
            <a:solidFill>
              <a:srgbClr val="FFFFFF"/>
            </a:solidFill>
            <a:ln cap="sq">
              <a:noFill/>
              <a:prstDash val="solid"/>
              <a:miter/>
            </a:ln>
          </p:spPr>
        </p:sp>
      </p:grpSp>
      <p:grpSp>
        <p:nvGrpSpPr>
          <p:cNvPr name="Group 19" id="19"/>
          <p:cNvGrpSpPr/>
          <p:nvPr/>
        </p:nvGrpSpPr>
        <p:grpSpPr>
          <a:xfrm rot="0">
            <a:off x="12736830" y="8979218"/>
            <a:ext cx="915352" cy="557212"/>
            <a:chOff x="0" y="0"/>
            <a:chExt cx="1220470" cy="742950"/>
          </a:xfrm>
        </p:grpSpPr>
        <p:sp>
          <p:nvSpPr>
            <p:cNvPr name="Freeform 20" id="20"/>
            <p:cNvSpPr/>
            <p:nvPr/>
          </p:nvSpPr>
          <p:spPr>
            <a:xfrm flipH="false" flipV="false" rot="0">
              <a:off x="48260" y="49530"/>
              <a:ext cx="1125220" cy="652780"/>
            </a:xfrm>
            <a:custGeom>
              <a:avLst/>
              <a:gdLst/>
              <a:ahLst/>
              <a:cxnLst/>
              <a:rect r="r" b="b" t="t" l="l"/>
              <a:pathLst>
                <a:path h="652780" w="1125220">
                  <a:moveTo>
                    <a:pt x="250190" y="478790"/>
                  </a:moveTo>
                  <a:cubicBezTo>
                    <a:pt x="39370" y="471170"/>
                    <a:pt x="25400" y="458470"/>
                    <a:pt x="15240" y="445770"/>
                  </a:cubicBezTo>
                  <a:cubicBezTo>
                    <a:pt x="7620" y="435610"/>
                    <a:pt x="2540" y="424180"/>
                    <a:pt x="2540" y="410210"/>
                  </a:cubicBezTo>
                  <a:cubicBezTo>
                    <a:pt x="1270" y="394970"/>
                    <a:pt x="5080" y="370840"/>
                    <a:pt x="15240" y="356870"/>
                  </a:cubicBezTo>
                  <a:cubicBezTo>
                    <a:pt x="25400" y="342900"/>
                    <a:pt x="41910" y="331470"/>
                    <a:pt x="60960" y="325120"/>
                  </a:cubicBezTo>
                  <a:cubicBezTo>
                    <a:pt x="86360" y="316230"/>
                    <a:pt x="129540" y="313690"/>
                    <a:pt x="158750" y="321310"/>
                  </a:cubicBezTo>
                  <a:cubicBezTo>
                    <a:pt x="184150" y="328930"/>
                    <a:pt x="201930" y="364490"/>
                    <a:pt x="227330" y="365760"/>
                  </a:cubicBezTo>
                  <a:cubicBezTo>
                    <a:pt x="260350" y="365760"/>
                    <a:pt x="311150" y="306070"/>
                    <a:pt x="340360" y="300990"/>
                  </a:cubicBezTo>
                  <a:cubicBezTo>
                    <a:pt x="356870" y="299720"/>
                    <a:pt x="368300" y="303530"/>
                    <a:pt x="379730" y="311150"/>
                  </a:cubicBezTo>
                  <a:cubicBezTo>
                    <a:pt x="394970" y="320040"/>
                    <a:pt x="412750" y="341630"/>
                    <a:pt x="420370" y="356870"/>
                  </a:cubicBezTo>
                  <a:cubicBezTo>
                    <a:pt x="426720" y="369570"/>
                    <a:pt x="426720" y="384810"/>
                    <a:pt x="425450" y="397510"/>
                  </a:cubicBezTo>
                  <a:cubicBezTo>
                    <a:pt x="422910" y="410210"/>
                    <a:pt x="417830" y="425450"/>
                    <a:pt x="410210" y="435610"/>
                  </a:cubicBezTo>
                  <a:cubicBezTo>
                    <a:pt x="402590" y="447040"/>
                    <a:pt x="391160" y="457200"/>
                    <a:pt x="379730" y="463550"/>
                  </a:cubicBezTo>
                  <a:cubicBezTo>
                    <a:pt x="368300" y="469900"/>
                    <a:pt x="356870" y="476250"/>
                    <a:pt x="340360" y="472440"/>
                  </a:cubicBezTo>
                  <a:cubicBezTo>
                    <a:pt x="303530" y="466090"/>
                    <a:pt x="222250" y="394970"/>
                    <a:pt x="184150" y="358140"/>
                  </a:cubicBezTo>
                  <a:cubicBezTo>
                    <a:pt x="158750" y="331470"/>
                    <a:pt x="139700" y="306070"/>
                    <a:pt x="128270" y="280670"/>
                  </a:cubicBezTo>
                  <a:cubicBezTo>
                    <a:pt x="119380" y="259080"/>
                    <a:pt x="116840" y="234950"/>
                    <a:pt x="118110" y="215900"/>
                  </a:cubicBezTo>
                  <a:cubicBezTo>
                    <a:pt x="119380" y="200660"/>
                    <a:pt x="124460" y="187960"/>
                    <a:pt x="130810" y="176530"/>
                  </a:cubicBezTo>
                  <a:cubicBezTo>
                    <a:pt x="138430" y="165100"/>
                    <a:pt x="149860" y="154940"/>
                    <a:pt x="161290" y="148590"/>
                  </a:cubicBezTo>
                  <a:cubicBezTo>
                    <a:pt x="172720" y="140970"/>
                    <a:pt x="186690" y="135890"/>
                    <a:pt x="201930" y="137160"/>
                  </a:cubicBezTo>
                  <a:cubicBezTo>
                    <a:pt x="219710" y="137160"/>
                    <a:pt x="242570" y="142240"/>
                    <a:pt x="260350" y="156210"/>
                  </a:cubicBezTo>
                  <a:cubicBezTo>
                    <a:pt x="283210" y="177800"/>
                    <a:pt x="288290" y="241300"/>
                    <a:pt x="314960" y="269240"/>
                  </a:cubicBezTo>
                  <a:cubicBezTo>
                    <a:pt x="339090" y="293370"/>
                    <a:pt x="367030" y="303530"/>
                    <a:pt x="405130" y="317500"/>
                  </a:cubicBezTo>
                  <a:cubicBezTo>
                    <a:pt x="459740" y="336550"/>
                    <a:pt x="547370" y="354330"/>
                    <a:pt x="619760" y="361950"/>
                  </a:cubicBezTo>
                  <a:cubicBezTo>
                    <a:pt x="692150" y="369570"/>
                    <a:pt x="791210" y="350520"/>
                    <a:pt x="836930" y="364490"/>
                  </a:cubicBezTo>
                  <a:cubicBezTo>
                    <a:pt x="861060" y="372110"/>
                    <a:pt x="877570" y="386080"/>
                    <a:pt x="887730" y="400050"/>
                  </a:cubicBezTo>
                  <a:cubicBezTo>
                    <a:pt x="897890" y="411480"/>
                    <a:pt x="901700" y="425450"/>
                    <a:pt x="902970" y="439420"/>
                  </a:cubicBezTo>
                  <a:cubicBezTo>
                    <a:pt x="904240" y="453390"/>
                    <a:pt x="902970" y="468630"/>
                    <a:pt x="897890" y="481330"/>
                  </a:cubicBezTo>
                  <a:cubicBezTo>
                    <a:pt x="892810" y="494030"/>
                    <a:pt x="883920" y="506730"/>
                    <a:pt x="873760" y="515620"/>
                  </a:cubicBezTo>
                  <a:cubicBezTo>
                    <a:pt x="863600" y="524510"/>
                    <a:pt x="855980" y="530860"/>
                    <a:pt x="836930" y="535940"/>
                  </a:cubicBezTo>
                  <a:cubicBezTo>
                    <a:pt x="795020" y="546100"/>
                    <a:pt x="689610" y="548640"/>
                    <a:pt x="617220" y="537210"/>
                  </a:cubicBezTo>
                  <a:cubicBezTo>
                    <a:pt x="542290" y="524510"/>
                    <a:pt x="452120" y="488950"/>
                    <a:pt x="396240" y="463550"/>
                  </a:cubicBezTo>
                  <a:cubicBezTo>
                    <a:pt x="358140" y="445770"/>
                    <a:pt x="331470" y="439420"/>
                    <a:pt x="306070" y="411480"/>
                  </a:cubicBezTo>
                  <a:cubicBezTo>
                    <a:pt x="271780" y="372110"/>
                    <a:pt x="215900" y="266700"/>
                    <a:pt x="227330" y="231140"/>
                  </a:cubicBezTo>
                  <a:cubicBezTo>
                    <a:pt x="234950" y="209550"/>
                    <a:pt x="269240" y="195580"/>
                    <a:pt x="295910" y="194310"/>
                  </a:cubicBezTo>
                  <a:cubicBezTo>
                    <a:pt x="326390" y="191770"/>
                    <a:pt x="368300" y="233680"/>
                    <a:pt x="403860" y="236220"/>
                  </a:cubicBezTo>
                  <a:cubicBezTo>
                    <a:pt x="436880" y="238760"/>
                    <a:pt x="468630" y="212090"/>
                    <a:pt x="500380" y="214630"/>
                  </a:cubicBezTo>
                  <a:cubicBezTo>
                    <a:pt x="533400" y="218440"/>
                    <a:pt x="565150" y="255270"/>
                    <a:pt x="598170" y="259080"/>
                  </a:cubicBezTo>
                  <a:cubicBezTo>
                    <a:pt x="629920" y="262890"/>
                    <a:pt x="664210" y="236220"/>
                    <a:pt x="695960" y="238760"/>
                  </a:cubicBezTo>
                  <a:cubicBezTo>
                    <a:pt x="727710" y="242570"/>
                    <a:pt x="756920" y="276860"/>
                    <a:pt x="787400" y="279400"/>
                  </a:cubicBezTo>
                  <a:cubicBezTo>
                    <a:pt x="814070" y="283210"/>
                    <a:pt x="839470" y="260350"/>
                    <a:pt x="867410" y="264160"/>
                  </a:cubicBezTo>
                  <a:cubicBezTo>
                    <a:pt x="900430" y="267970"/>
                    <a:pt x="952500" y="290830"/>
                    <a:pt x="974090" y="316230"/>
                  </a:cubicBezTo>
                  <a:cubicBezTo>
                    <a:pt x="991870" y="339090"/>
                    <a:pt x="991870" y="372110"/>
                    <a:pt x="995680" y="401320"/>
                  </a:cubicBezTo>
                  <a:cubicBezTo>
                    <a:pt x="1000760" y="433070"/>
                    <a:pt x="1013460" y="483870"/>
                    <a:pt x="998220" y="500380"/>
                  </a:cubicBezTo>
                  <a:cubicBezTo>
                    <a:pt x="981710" y="516890"/>
                    <a:pt x="929640" y="514350"/>
                    <a:pt x="906780" y="501650"/>
                  </a:cubicBezTo>
                  <a:cubicBezTo>
                    <a:pt x="881380" y="488950"/>
                    <a:pt x="864870" y="452120"/>
                    <a:pt x="854710" y="419100"/>
                  </a:cubicBezTo>
                  <a:cubicBezTo>
                    <a:pt x="840740" y="379730"/>
                    <a:pt x="839470" y="311150"/>
                    <a:pt x="844550" y="273050"/>
                  </a:cubicBezTo>
                  <a:cubicBezTo>
                    <a:pt x="848360" y="248920"/>
                    <a:pt x="854710" y="228600"/>
                    <a:pt x="866140" y="214630"/>
                  </a:cubicBezTo>
                  <a:cubicBezTo>
                    <a:pt x="875030" y="201930"/>
                    <a:pt x="889000" y="194310"/>
                    <a:pt x="901700" y="189230"/>
                  </a:cubicBezTo>
                  <a:cubicBezTo>
                    <a:pt x="914400" y="184150"/>
                    <a:pt x="928370" y="181610"/>
                    <a:pt x="943610" y="184150"/>
                  </a:cubicBezTo>
                  <a:cubicBezTo>
                    <a:pt x="961390" y="187960"/>
                    <a:pt x="986790" y="198120"/>
                    <a:pt x="999490" y="213360"/>
                  </a:cubicBezTo>
                  <a:cubicBezTo>
                    <a:pt x="1013460" y="227330"/>
                    <a:pt x="1017270" y="246380"/>
                    <a:pt x="1022350" y="271780"/>
                  </a:cubicBezTo>
                  <a:cubicBezTo>
                    <a:pt x="1031240" y="316230"/>
                    <a:pt x="1047750" y="434340"/>
                    <a:pt x="1022350" y="455930"/>
                  </a:cubicBezTo>
                  <a:cubicBezTo>
                    <a:pt x="1005840" y="471170"/>
                    <a:pt x="956310" y="464820"/>
                    <a:pt x="941070" y="445770"/>
                  </a:cubicBezTo>
                  <a:cubicBezTo>
                    <a:pt x="916940" y="419100"/>
                    <a:pt x="944880" y="330200"/>
                    <a:pt x="942340" y="273050"/>
                  </a:cubicBezTo>
                  <a:cubicBezTo>
                    <a:pt x="938530" y="213360"/>
                    <a:pt x="914400" y="137160"/>
                    <a:pt x="918210" y="95250"/>
                  </a:cubicBezTo>
                  <a:cubicBezTo>
                    <a:pt x="919480" y="71120"/>
                    <a:pt x="920750" y="55880"/>
                    <a:pt x="933450" y="40640"/>
                  </a:cubicBezTo>
                  <a:cubicBezTo>
                    <a:pt x="948690" y="22860"/>
                    <a:pt x="982980" y="1270"/>
                    <a:pt x="1008380" y="1270"/>
                  </a:cubicBezTo>
                  <a:cubicBezTo>
                    <a:pt x="1032510" y="2540"/>
                    <a:pt x="1066800" y="24130"/>
                    <a:pt x="1082040" y="41910"/>
                  </a:cubicBezTo>
                  <a:cubicBezTo>
                    <a:pt x="1093470" y="57150"/>
                    <a:pt x="1097280" y="78740"/>
                    <a:pt x="1096010" y="96520"/>
                  </a:cubicBezTo>
                  <a:cubicBezTo>
                    <a:pt x="1094740" y="114300"/>
                    <a:pt x="1088390" y="135890"/>
                    <a:pt x="1074420" y="149860"/>
                  </a:cubicBezTo>
                  <a:cubicBezTo>
                    <a:pt x="1057910" y="166370"/>
                    <a:pt x="1019810" y="181610"/>
                    <a:pt x="996950" y="180340"/>
                  </a:cubicBezTo>
                  <a:cubicBezTo>
                    <a:pt x="977900" y="179070"/>
                    <a:pt x="957580" y="168910"/>
                    <a:pt x="944880" y="156210"/>
                  </a:cubicBezTo>
                  <a:cubicBezTo>
                    <a:pt x="932180" y="143510"/>
                    <a:pt x="919480" y="124460"/>
                    <a:pt x="918210" y="105410"/>
                  </a:cubicBezTo>
                  <a:cubicBezTo>
                    <a:pt x="916940" y="82550"/>
                    <a:pt x="930910" y="43180"/>
                    <a:pt x="946150" y="25400"/>
                  </a:cubicBezTo>
                  <a:cubicBezTo>
                    <a:pt x="958850" y="11430"/>
                    <a:pt x="980440" y="3810"/>
                    <a:pt x="998220" y="2540"/>
                  </a:cubicBezTo>
                  <a:cubicBezTo>
                    <a:pt x="1016000" y="0"/>
                    <a:pt x="1038860" y="5080"/>
                    <a:pt x="1054100" y="15240"/>
                  </a:cubicBezTo>
                  <a:cubicBezTo>
                    <a:pt x="1069340" y="24130"/>
                    <a:pt x="1080770" y="36830"/>
                    <a:pt x="1090930" y="58420"/>
                  </a:cubicBezTo>
                  <a:cubicBezTo>
                    <a:pt x="1109980" y="101600"/>
                    <a:pt x="1116330" y="204470"/>
                    <a:pt x="1120140" y="273050"/>
                  </a:cubicBezTo>
                  <a:cubicBezTo>
                    <a:pt x="1123950" y="334010"/>
                    <a:pt x="1125220" y="401320"/>
                    <a:pt x="1118870" y="449580"/>
                  </a:cubicBezTo>
                  <a:cubicBezTo>
                    <a:pt x="1115060" y="483870"/>
                    <a:pt x="1115060" y="513080"/>
                    <a:pt x="1097280" y="534670"/>
                  </a:cubicBezTo>
                  <a:cubicBezTo>
                    <a:pt x="1075690" y="561340"/>
                    <a:pt x="1018540" y="582930"/>
                    <a:pt x="982980" y="586740"/>
                  </a:cubicBezTo>
                  <a:cubicBezTo>
                    <a:pt x="952500" y="589280"/>
                    <a:pt x="919480" y="582930"/>
                    <a:pt x="897890" y="563880"/>
                  </a:cubicBezTo>
                  <a:cubicBezTo>
                    <a:pt x="871220" y="543560"/>
                    <a:pt x="853440" y="499110"/>
                    <a:pt x="844550" y="455930"/>
                  </a:cubicBezTo>
                  <a:cubicBezTo>
                    <a:pt x="831850" y="405130"/>
                    <a:pt x="836930" y="317500"/>
                    <a:pt x="844550" y="273050"/>
                  </a:cubicBezTo>
                  <a:cubicBezTo>
                    <a:pt x="849630" y="247650"/>
                    <a:pt x="853440" y="228600"/>
                    <a:pt x="866140" y="214630"/>
                  </a:cubicBezTo>
                  <a:cubicBezTo>
                    <a:pt x="878840" y="199390"/>
                    <a:pt x="902970" y="186690"/>
                    <a:pt x="922020" y="184150"/>
                  </a:cubicBezTo>
                  <a:cubicBezTo>
                    <a:pt x="941070" y="181610"/>
                    <a:pt x="967740" y="187960"/>
                    <a:pt x="982980" y="199390"/>
                  </a:cubicBezTo>
                  <a:cubicBezTo>
                    <a:pt x="999490" y="209550"/>
                    <a:pt x="1016000" y="229870"/>
                    <a:pt x="1019810" y="250190"/>
                  </a:cubicBezTo>
                  <a:cubicBezTo>
                    <a:pt x="1024890" y="275590"/>
                    <a:pt x="994410" y="312420"/>
                    <a:pt x="999490" y="342900"/>
                  </a:cubicBezTo>
                  <a:cubicBezTo>
                    <a:pt x="1004570" y="374650"/>
                    <a:pt x="1045210" y="403860"/>
                    <a:pt x="1055370" y="438150"/>
                  </a:cubicBezTo>
                  <a:cubicBezTo>
                    <a:pt x="1066800" y="474980"/>
                    <a:pt x="1076960" y="524510"/>
                    <a:pt x="1065530" y="558800"/>
                  </a:cubicBezTo>
                  <a:cubicBezTo>
                    <a:pt x="1052830" y="591820"/>
                    <a:pt x="1018540" y="633730"/>
                    <a:pt x="985520" y="642620"/>
                  </a:cubicBezTo>
                  <a:cubicBezTo>
                    <a:pt x="949960" y="652780"/>
                    <a:pt x="883920" y="629920"/>
                    <a:pt x="857250" y="605790"/>
                  </a:cubicBezTo>
                  <a:cubicBezTo>
                    <a:pt x="834390" y="586740"/>
                    <a:pt x="820420" y="554990"/>
                    <a:pt x="820420" y="528320"/>
                  </a:cubicBezTo>
                  <a:cubicBezTo>
                    <a:pt x="821690" y="499110"/>
                    <a:pt x="877570" y="463550"/>
                    <a:pt x="866140" y="440690"/>
                  </a:cubicBezTo>
                  <a:cubicBezTo>
                    <a:pt x="840740" y="393700"/>
                    <a:pt x="515620" y="416560"/>
                    <a:pt x="426720" y="392430"/>
                  </a:cubicBezTo>
                  <a:cubicBezTo>
                    <a:pt x="383540" y="379730"/>
                    <a:pt x="347980" y="374650"/>
                    <a:pt x="336550" y="351790"/>
                  </a:cubicBezTo>
                  <a:cubicBezTo>
                    <a:pt x="323850" y="327660"/>
                    <a:pt x="339090" y="252730"/>
                    <a:pt x="356870" y="245110"/>
                  </a:cubicBezTo>
                  <a:cubicBezTo>
                    <a:pt x="373380" y="238760"/>
                    <a:pt x="406400" y="284480"/>
                    <a:pt x="435610" y="297180"/>
                  </a:cubicBezTo>
                  <a:cubicBezTo>
                    <a:pt x="467360" y="309880"/>
                    <a:pt x="508000" y="311150"/>
                    <a:pt x="539750" y="323850"/>
                  </a:cubicBezTo>
                  <a:cubicBezTo>
                    <a:pt x="570230" y="334010"/>
                    <a:pt x="588010" y="355600"/>
                    <a:pt x="623570" y="363220"/>
                  </a:cubicBezTo>
                  <a:cubicBezTo>
                    <a:pt x="678180" y="375920"/>
                    <a:pt x="791210" y="350520"/>
                    <a:pt x="836930" y="364490"/>
                  </a:cubicBezTo>
                  <a:cubicBezTo>
                    <a:pt x="861060" y="372110"/>
                    <a:pt x="877570" y="384810"/>
                    <a:pt x="887730" y="400050"/>
                  </a:cubicBezTo>
                  <a:cubicBezTo>
                    <a:pt x="899160" y="416560"/>
                    <a:pt x="905510" y="441960"/>
                    <a:pt x="902970" y="461010"/>
                  </a:cubicBezTo>
                  <a:cubicBezTo>
                    <a:pt x="900430" y="480060"/>
                    <a:pt x="889000" y="502920"/>
                    <a:pt x="873760" y="515620"/>
                  </a:cubicBezTo>
                  <a:cubicBezTo>
                    <a:pt x="859790" y="528320"/>
                    <a:pt x="843280" y="533400"/>
                    <a:pt x="815340" y="538480"/>
                  </a:cubicBezTo>
                  <a:cubicBezTo>
                    <a:pt x="753110" y="548640"/>
                    <a:pt x="589280" y="544830"/>
                    <a:pt x="496570" y="527050"/>
                  </a:cubicBezTo>
                  <a:cubicBezTo>
                    <a:pt x="420370" y="511810"/>
                    <a:pt x="346710" y="476250"/>
                    <a:pt x="298450" y="450850"/>
                  </a:cubicBezTo>
                  <a:cubicBezTo>
                    <a:pt x="266700" y="435610"/>
                    <a:pt x="248920" y="424180"/>
                    <a:pt x="227330" y="406400"/>
                  </a:cubicBezTo>
                  <a:cubicBezTo>
                    <a:pt x="205740" y="388620"/>
                    <a:pt x="185420" y="372110"/>
                    <a:pt x="168910" y="346710"/>
                  </a:cubicBezTo>
                  <a:cubicBezTo>
                    <a:pt x="147320" y="312420"/>
                    <a:pt x="116840" y="250190"/>
                    <a:pt x="118110" y="215900"/>
                  </a:cubicBezTo>
                  <a:cubicBezTo>
                    <a:pt x="118110" y="193040"/>
                    <a:pt x="132080" y="173990"/>
                    <a:pt x="144780" y="160020"/>
                  </a:cubicBezTo>
                  <a:cubicBezTo>
                    <a:pt x="154940" y="149860"/>
                    <a:pt x="167640" y="143510"/>
                    <a:pt x="180340" y="139700"/>
                  </a:cubicBezTo>
                  <a:cubicBezTo>
                    <a:pt x="194310" y="135890"/>
                    <a:pt x="208280" y="134620"/>
                    <a:pt x="222250" y="138430"/>
                  </a:cubicBezTo>
                  <a:cubicBezTo>
                    <a:pt x="238760" y="143510"/>
                    <a:pt x="257810" y="153670"/>
                    <a:pt x="274320" y="171450"/>
                  </a:cubicBezTo>
                  <a:cubicBezTo>
                    <a:pt x="298450" y="199390"/>
                    <a:pt x="316230" y="281940"/>
                    <a:pt x="340360" y="300990"/>
                  </a:cubicBezTo>
                  <a:cubicBezTo>
                    <a:pt x="353060" y="311150"/>
                    <a:pt x="368300" y="304800"/>
                    <a:pt x="379730" y="311150"/>
                  </a:cubicBezTo>
                  <a:cubicBezTo>
                    <a:pt x="391160" y="317500"/>
                    <a:pt x="402590" y="327660"/>
                    <a:pt x="410210" y="339090"/>
                  </a:cubicBezTo>
                  <a:cubicBezTo>
                    <a:pt x="417830" y="349250"/>
                    <a:pt x="424180" y="363220"/>
                    <a:pt x="425450" y="377190"/>
                  </a:cubicBezTo>
                  <a:cubicBezTo>
                    <a:pt x="426720" y="394970"/>
                    <a:pt x="419100" y="421640"/>
                    <a:pt x="410210" y="435610"/>
                  </a:cubicBezTo>
                  <a:cubicBezTo>
                    <a:pt x="402590" y="448310"/>
                    <a:pt x="391160" y="457200"/>
                    <a:pt x="379730" y="463550"/>
                  </a:cubicBezTo>
                  <a:cubicBezTo>
                    <a:pt x="368300" y="469900"/>
                    <a:pt x="340360" y="471170"/>
                    <a:pt x="340360" y="472440"/>
                  </a:cubicBezTo>
                  <a:cubicBezTo>
                    <a:pt x="340360" y="473710"/>
                    <a:pt x="358140" y="472440"/>
                    <a:pt x="358140" y="472440"/>
                  </a:cubicBezTo>
                  <a:cubicBezTo>
                    <a:pt x="358140" y="473710"/>
                    <a:pt x="217170" y="496570"/>
                    <a:pt x="168910" y="480060"/>
                  </a:cubicBezTo>
                  <a:cubicBezTo>
                    <a:pt x="132080" y="468630"/>
                    <a:pt x="99060" y="440690"/>
                    <a:pt x="83820" y="411480"/>
                  </a:cubicBezTo>
                  <a:cubicBezTo>
                    <a:pt x="69850" y="386080"/>
                    <a:pt x="66040" y="347980"/>
                    <a:pt x="73660" y="320040"/>
                  </a:cubicBezTo>
                  <a:cubicBezTo>
                    <a:pt x="82550" y="289560"/>
                    <a:pt x="113030" y="251460"/>
                    <a:pt x="142240" y="237490"/>
                  </a:cubicBezTo>
                  <a:cubicBezTo>
                    <a:pt x="172720" y="223520"/>
                    <a:pt x="224790" y="222250"/>
                    <a:pt x="254000" y="238760"/>
                  </a:cubicBezTo>
                  <a:cubicBezTo>
                    <a:pt x="287020" y="257810"/>
                    <a:pt x="323850" y="314960"/>
                    <a:pt x="326390" y="351790"/>
                  </a:cubicBezTo>
                  <a:cubicBezTo>
                    <a:pt x="328930" y="384810"/>
                    <a:pt x="307340" y="426720"/>
                    <a:pt x="281940" y="448310"/>
                  </a:cubicBezTo>
                  <a:cubicBezTo>
                    <a:pt x="254000" y="471170"/>
                    <a:pt x="196850" y="476250"/>
                    <a:pt x="158750" y="481330"/>
                  </a:cubicBezTo>
                  <a:cubicBezTo>
                    <a:pt x="124460" y="485140"/>
                    <a:pt x="85090" y="483870"/>
                    <a:pt x="60960" y="477520"/>
                  </a:cubicBezTo>
                  <a:cubicBezTo>
                    <a:pt x="46990" y="473710"/>
                    <a:pt x="36830" y="469900"/>
                    <a:pt x="27940" y="459740"/>
                  </a:cubicBezTo>
                  <a:cubicBezTo>
                    <a:pt x="16510" y="448310"/>
                    <a:pt x="3810" y="427990"/>
                    <a:pt x="2540" y="410210"/>
                  </a:cubicBezTo>
                  <a:cubicBezTo>
                    <a:pt x="0" y="393700"/>
                    <a:pt x="5080" y="370840"/>
                    <a:pt x="15240" y="356870"/>
                  </a:cubicBezTo>
                  <a:cubicBezTo>
                    <a:pt x="25400" y="342900"/>
                    <a:pt x="39370" y="331470"/>
                    <a:pt x="60960" y="325120"/>
                  </a:cubicBezTo>
                  <a:cubicBezTo>
                    <a:pt x="104140" y="311150"/>
                    <a:pt x="226060" y="312420"/>
                    <a:pt x="269240" y="325120"/>
                  </a:cubicBezTo>
                  <a:cubicBezTo>
                    <a:pt x="290830" y="332740"/>
                    <a:pt x="304800" y="342900"/>
                    <a:pt x="314960" y="356870"/>
                  </a:cubicBezTo>
                  <a:cubicBezTo>
                    <a:pt x="323850" y="370840"/>
                    <a:pt x="330200" y="393700"/>
                    <a:pt x="327660" y="410210"/>
                  </a:cubicBezTo>
                  <a:cubicBezTo>
                    <a:pt x="325120" y="427990"/>
                    <a:pt x="314960" y="448310"/>
                    <a:pt x="302260" y="459740"/>
                  </a:cubicBezTo>
                  <a:cubicBezTo>
                    <a:pt x="289560" y="471170"/>
                    <a:pt x="250190" y="478790"/>
                    <a:pt x="250190" y="478790"/>
                  </a:cubicBezTo>
                </a:path>
              </a:pathLst>
            </a:custGeom>
            <a:solidFill>
              <a:srgbClr val="FFFFFF"/>
            </a:solidFill>
            <a:ln cap="sq">
              <a:noFill/>
              <a:prstDash val="solid"/>
              <a:miter/>
            </a:ln>
          </p:spPr>
        </p:sp>
      </p:grpSp>
      <p:sp>
        <p:nvSpPr>
          <p:cNvPr name="TextBox 21" id="21"/>
          <p:cNvSpPr txBox="true"/>
          <p:nvPr/>
        </p:nvSpPr>
        <p:spPr>
          <a:xfrm rot="0">
            <a:off x="12729508" y="9092684"/>
            <a:ext cx="929997" cy="397906"/>
          </a:xfrm>
          <a:prstGeom prst="rect">
            <a:avLst/>
          </a:prstGeom>
        </p:spPr>
        <p:txBody>
          <a:bodyPr anchor="t" rtlCol="false" tIns="0" lIns="0" bIns="0" rIns="0">
            <a:spAutoFit/>
          </a:bodyPr>
          <a:lstStyle/>
          <a:p>
            <a:pPr algn="ctr">
              <a:lnSpc>
                <a:spcPts val="3268"/>
              </a:lnSpc>
              <a:spcBef>
                <a:spcPct val="0"/>
              </a:spcBef>
            </a:pPr>
            <a:r>
              <a:rPr lang="en-US" sz="2334">
                <a:solidFill>
                  <a:srgbClr val="A6A6A6"/>
                </a:solidFill>
                <a:latin typeface="Georgia Pro"/>
              </a:rPr>
              <a:t>cheque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859368" y="2816515"/>
            <a:ext cx="13510272" cy="1962880"/>
          </a:xfrm>
          <a:prstGeom prst="rect">
            <a:avLst/>
          </a:prstGeom>
        </p:spPr>
        <p:txBody>
          <a:bodyPr anchor="t" rtlCol="false" tIns="0" lIns="0" bIns="0" rIns="0">
            <a:spAutoFit/>
          </a:bodyPr>
          <a:lstStyle/>
          <a:p>
            <a:pPr algn="ctr">
              <a:lnSpc>
                <a:spcPts val="5209"/>
              </a:lnSpc>
            </a:pPr>
            <a:r>
              <a:rPr lang="en-US" sz="3721">
                <a:solidFill>
                  <a:srgbClr val="FFFFFF"/>
                </a:solidFill>
                <a:latin typeface="Neue Machina"/>
              </a:rPr>
              <a:t>Specifying a default value for an attribute, assures that the attribute will get a value even if the author of the XML document didn’t include it</a:t>
            </a:r>
          </a:p>
        </p:txBody>
      </p:sp>
      <p:sp>
        <p:nvSpPr>
          <p:cNvPr name="TextBox 5" id="5"/>
          <p:cNvSpPr txBox="true"/>
          <p:nvPr/>
        </p:nvSpPr>
        <p:spPr>
          <a:xfrm rot="0">
            <a:off x="1529465" y="1456094"/>
            <a:ext cx="14872179" cy="1446146"/>
          </a:xfrm>
          <a:prstGeom prst="rect">
            <a:avLst/>
          </a:prstGeom>
        </p:spPr>
        <p:txBody>
          <a:bodyPr anchor="t" rtlCol="false" tIns="0" lIns="0" bIns="0" rIns="0">
            <a:spAutoFit/>
          </a:bodyPr>
          <a:lstStyle/>
          <a:p>
            <a:pPr algn="ctr">
              <a:lnSpc>
                <a:spcPts val="11727"/>
              </a:lnSpc>
            </a:pPr>
            <a:r>
              <a:rPr lang="en-US" sz="8376">
                <a:solidFill>
                  <a:srgbClr val="FFFFFF"/>
                </a:solidFill>
                <a:latin typeface="Neue Machina Ultra-Bold"/>
              </a:rPr>
              <a:t>Default Attributes</a:t>
            </a:r>
          </a:p>
        </p:txBody>
      </p:sp>
      <p:sp>
        <p:nvSpPr>
          <p:cNvPr name="Freeform 6" id="6"/>
          <p:cNvSpPr/>
          <p:nvPr/>
        </p:nvSpPr>
        <p:spPr>
          <a:xfrm flipH="false" flipV="false" rot="0">
            <a:off x="5685785" y="5340126"/>
            <a:ext cx="6916430" cy="3918174"/>
          </a:xfrm>
          <a:custGeom>
            <a:avLst/>
            <a:gdLst/>
            <a:ahLst/>
            <a:cxnLst/>
            <a:rect r="r" b="b" t="t" l="l"/>
            <a:pathLst>
              <a:path h="3918174" w="6916430">
                <a:moveTo>
                  <a:pt x="0" y="0"/>
                </a:moveTo>
                <a:lnTo>
                  <a:pt x="6916430" y="0"/>
                </a:lnTo>
                <a:lnTo>
                  <a:pt x="6916430" y="3918174"/>
                </a:lnTo>
                <a:lnTo>
                  <a:pt x="0" y="3918174"/>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03830" y="6446839"/>
            <a:ext cx="6226280" cy="3342580"/>
          </a:xfrm>
          <a:custGeom>
            <a:avLst/>
            <a:gdLst/>
            <a:ahLst/>
            <a:cxnLst/>
            <a:rect r="r" b="b" t="t" l="l"/>
            <a:pathLst>
              <a:path h="3342580" w="6226280">
                <a:moveTo>
                  <a:pt x="0" y="0"/>
                </a:moveTo>
                <a:lnTo>
                  <a:pt x="6226280" y="0"/>
                </a:lnTo>
                <a:lnTo>
                  <a:pt x="6226280" y="3342580"/>
                </a:lnTo>
                <a:lnTo>
                  <a:pt x="0" y="3342580"/>
                </a:lnTo>
                <a:lnTo>
                  <a:pt x="0" y="0"/>
                </a:lnTo>
                <a:close/>
              </a:path>
            </a:pathLst>
          </a:custGeom>
          <a:blipFill>
            <a:blip r:embed="rId6"/>
            <a:stretch>
              <a:fillRect l="0" t="0" r="-15150" b="-8698"/>
            </a:stretch>
          </a:blipFill>
        </p:spPr>
      </p:sp>
      <p:sp>
        <p:nvSpPr>
          <p:cNvPr name="Freeform 5" id="5"/>
          <p:cNvSpPr/>
          <p:nvPr/>
        </p:nvSpPr>
        <p:spPr>
          <a:xfrm flipH="false" flipV="false" rot="0">
            <a:off x="1028700" y="6513378"/>
            <a:ext cx="5913649" cy="3276041"/>
          </a:xfrm>
          <a:custGeom>
            <a:avLst/>
            <a:gdLst/>
            <a:ahLst/>
            <a:cxnLst/>
            <a:rect r="r" b="b" t="t" l="l"/>
            <a:pathLst>
              <a:path h="3276041" w="5913649">
                <a:moveTo>
                  <a:pt x="0" y="0"/>
                </a:moveTo>
                <a:lnTo>
                  <a:pt x="5913649" y="0"/>
                </a:lnTo>
                <a:lnTo>
                  <a:pt x="5913649" y="3276041"/>
                </a:lnTo>
                <a:lnTo>
                  <a:pt x="0" y="3276041"/>
                </a:lnTo>
                <a:lnTo>
                  <a:pt x="0" y="0"/>
                </a:lnTo>
                <a:close/>
              </a:path>
            </a:pathLst>
          </a:custGeom>
          <a:blipFill>
            <a:blip r:embed="rId7"/>
            <a:stretch>
              <a:fillRect l="0" t="0" r="-10462" b="-6458"/>
            </a:stretch>
          </a:blipFill>
        </p:spPr>
      </p:sp>
      <p:sp>
        <p:nvSpPr>
          <p:cNvPr name="Freeform 6" id="6"/>
          <p:cNvSpPr/>
          <p:nvPr/>
        </p:nvSpPr>
        <p:spPr>
          <a:xfrm flipH="false" flipV="false" rot="0">
            <a:off x="4822561" y="2571594"/>
            <a:ext cx="8295051" cy="3395879"/>
          </a:xfrm>
          <a:custGeom>
            <a:avLst/>
            <a:gdLst/>
            <a:ahLst/>
            <a:cxnLst/>
            <a:rect r="r" b="b" t="t" l="l"/>
            <a:pathLst>
              <a:path h="3395879" w="8295051">
                <a:moveTo>
                  <a:pt x="0" y="0"/>
                </a:moveTo>
                <a:lnTo>
                  <a:pt x="8295050" y="0"/>
                </a:lnTo>
                <a:lnTo>
                  <a:pt x="8295050" y="3395879"/>
                </a:lnTo>
                <a:lnTo>
                  <a:pt x="0" y="3395879"/>
                </a:lnTo>
                <a:lnTo>
                  <a:pt x="0" y="0"/>
                </a:lnTo>
                <a:close/>
              </a:path>
            </a:pathLst>
          </a:custGeom>
          <a:blipFill>
            <a:blip r:embed="rId8"/>
            <a:stretch>
              <a:fillRect l="0" t="0" r="-8609" b="-7553"/>
            </a:stretch>
          </a:blipFill>
        </p:spPr>
      </p:sp>
      <p:sp>
        <p:nvSpPr>
          <p:cNvPr name="TextBox 7" id="7"/>
          <p:cNvSpPr txBox="true"/>
          <p:nvPr/>
        </p:nvSpPr>
        <p:spPr>
          <a:xfrm rot="0">
            <a:off x="1707911" y="646081"/>
            <a:ext cx="14872179" cy="1446146"/>
          </a:xfrm>
          <a:prstGeom prst="rect">
            <a:avLst/>
          </a:prstGeom>
        </p:spPr>
        <p:txBody>
          <a:bodyPr anchor="t" rtlCol="false" tIns="0" lIns="0" bIns="0" rIns="0">
            <a:spAutoFit/>
          </a:bodyPr>
          <a:lstStyle/>
          <a:p>
            <a:pPr algn="ctr">
              <a:lnSpc>
                <a:spcPts val="11727"/>
              </a:lnSpc>
            </a:pPr>
            <a:r>
              <a:rPr lang="en-US" sz="8376">
                <a:solidFill>
                  <a:srgbClr val="FFFFFF"/>
                </a:solidFill>
                <a:latin typeface="Neue Machina Ultra-Bold"/>
              </a:rPr>
              <a:t>Default Attributes</a:t>
            </a:r>
          </a:p>
        </p:txBody>
      </p:sp>
      <p:sp>
        <p:nvSpPr>
          <p:cNvPr name="TextBox 8" id="8"/>
          <p:cNvSpPr txBox="true"/>
          <p:nvPr/>
        </p:nvSpPr>
        <p:spPr>
          <a:xfrm rot="0">
            <a:off x="13579496" y="5640010"/>
            <a:ext cx="3037352" cy="578725"/>
          </a:xfrm>
          <a:prstGeom prst="rect">
            <a:avLst/>
          </a:prstGeom>
        </p:spPr>
        <p:txBody>
          <a:bodyPr anchor="t" rtlCol="false" tIns="0" lIns="0" bIns="0" rIns="0">
            <a:spAutoFit/>
          </a:bodyPr>
          <a:lstStyle/>
          <a:p>
            <a:pPr algn="ctr">
              <a:lnSpc>
                <a:spcPts val="4623"/>
              </a:lnSpc>
              <a:spcBef>
                <a:spcPct val="0"/>
              </a:spcBef>
            </a:pPr>
            <a:r>
              <a:rPr lang="en-US" sz="3302">
                <a:solidFill>
                  <a:srgbClr val="FFFFFF"/>
                </a:solidFill>
                <a:latin typeface="Neue Machina Ultra-Bold"/>
              </a:rPr>
              <a:t>#REQUIERED</a:t>
            </a:r>
          </a:p>
        </p:txBody>
      </p:sp>
      <p:sp>
        <p:nvSpPr>
          <p:cNvPr name="TextBox 9" id="9"/>
          <p:cNvSpPr txBox="true"/>
          <p:nvPr/>
        </p:nvSpPr>
        <p:spPr>
          <a:xfrm rot="0">
            <a:off x="1900077" y="5640010"/>
            <a:ext cx="2465283" cy="578725"/>
          </a:xfrm>
          <a:prstGeom prst="rect">
            <a:avLst/>
          </a:prstGeom>
        </p:spPr>
        <p:txBody>
          <a:bodyPr anchor="t" rtlCol="false" tIns="0" lIns="0" bIns="0" rIns="0">
            <a:spAutoFit/>
          </a:bodyPr>
          <a:lstStyle/>
          <a:p>
            <a:pPr algn="ctr">
              <a:lnSpc>
                <a:spcPts val="4623"/>
              </a:lnSpc>
              <a:spcBef>
                <a:spcPct val="0"/>
              </a:spcBef>
            </a:pPr>
            <a:r>
              <a:rPr lang="en-US" sz="3302">
                <a:solidFill>
                  <a:srgbClr val="FFFFFF"/>
                </a:solidFill>
                <a:latin typeface="Neue Machina Ultra-Bold"/>
              </a:rPr>
              <a:t>#IMPLIED</a:t>
            </a:r>
          </a:p>
        </p:txBody>
      </p:sp>
      <p:sp>
        <p:nvSpPr>
          <p:cNvPr name="TextBox 10" id="10"/>
          <p:cNvSpPr txBox="true"/>
          <p:nvPr/>
        </p:nvSpPr>
        <p:spPr>
          <a:xfrm rot="0">
            <a:off x="8038159" y="1992869"/>
            <a:ext cx="1863854" cy="578725"/>
          </a:xfrm>
          <a:prstGeom prst="rect">
            <a:avLst/>
          </a:prstGeom>
        </p:spPr>
        <p:txBody>
          <a:bodyPr anchor="t" rtlCol="false" tIns="0" lIns="0" bIns="0" rIns="0">
            <a:spAutoFit/>
          </a:bodyPr>
          <a:lstStyle/>
          <a:p>
            <a:pPr algn="ctr">
              <a:lnSpc>
                <a:spcPts val="4623"/>
              </a:lnSpc>
              <a:spcBef>
                <a:spcPct val="0"/>
              </a:spcBef>
            </a:pPr>
            <a:r>
              <a:rPr lang="en-US" sz="3302">
                <a:solidFill>
                  <a:srgbClr val="FFFFFF"/>
                </a:solidFill>
                <a:latin typeface="Neue Machina Ultra-Bold"/>
              </a:rPr>
              <a:t>#FIXED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60676" y="5571085"/>
            <a:ext cx="10144936" cy="4233602"/>
          </a:xfrm>
          <a:custGeom>
            <a:avLst/>
            <a:gdLst/>
            <a:ahLst/>
            <a:cxnLst/>
            <a:rect r="r" b="b" t="t" l="l"/>
            <a:pathLst>
              <a:path h="4233602" w="10144936">
                <a:moveTo>
                  <a:pt x="0" y="0"/>
                </a:moveTo>
                <a:lnTo>
                  <a:pt x="10144936" y="0"/>
                </a:lnTo>
                <a:lnTo>
                  <a:pt x="10144936" y="4233602"/>
                </a:lnTo>
                <a:lnTo>
                  <a:pt x="0" y="4233602"/>
                </a:lnTo>
                <a:lnTo>
                  <a:pt x="0" y="0"/>
                </a:lnTo>
                <a:close/>
              </a:path>
            </a:pathLst>
          </a:custGeom>
          <a:blipFill>
            <a:blip r:embed="rId6"/>
            <a:stretch>
              <a:fillRect l="0" t="-10099" r="0" b="0"/>
            </a:stretch>
          </a:blipFill>
        </p:spPr>
      </p:sp>
      <p:sp>
        <p:nvSpPr>
          <p:cNvPr name="TextBox 5" id="5"/>
          <p:cNvSpPr txBox="true"/>
          <p:nvPr/>
        </p:nvSpPr>
        <p:spPr>
          <a:xfrm rot="0">
            <a:off x="1707911" y="1458207"/>
            <a:ext cx="14872179" cy="1446146"/>
          </a:xfrm>
          <a:prstGeom prst="rect">
            <a:avLst/>
          </a:prstGeom>
        </p:spPr>
        <p:txBody>
          <a:bodyPr anchor="t" rtlCol="false" tIns="0" lIns="0" bIns="0" rIns="0">
            <a:spAutoFit/>
          </a:bodyPr>
          <a:lstStyle/>
          <a:p>
            <a:pPr algn="ctr">
              <a:lnSpc>
                <a:spcPts val="11727"/>
              </a:lnSpc>
            </a:pPr>
            <a:r>
              <a:rPr lang="en-US" sz="8376">
                <a:solidFill>
                  <a:srgbClr val="FFFFFF"/>
                </a:solidFill>
                <a:latin typeface="Neue Machina Ultra-Bold"/>
              </a:rPr>
              <a:t>Enumerated Attributes</a:t>
            </a:r>
          </a:p>
        </p:txBody>
      </p:sp>
      <p:sp>
        <p:nvSpPr>
          <p:cNvPr name="TextBox 6" id="6"/>
          <p:cNvSpPr txBox="true"/>
          <p:nvPr/>
        </p:nvSpPr>
        <p:spPr>
          <a:xfrm rot="0">
            <a:off x="246392" y="2837679"/>
            <a:ext cx="17831146" cy="1824671"/>
          </a:xfrm>
          <a:prstGeom prst="rect">
            <a:avLst/>
          </a:prstGeom>
        </p:spPr>
        <p:txBody>
          <a:bodyPr anchor="t" rtlCol="false" tIns="0" lIns="0" bIns="0" rIns="0">
            <a:spAutoFit/>
          </a:bodyPr>
          <a:lstStyle/>
          <a:p>
            <a:pPr algn="ctr">
              <a:lnSpc>
                <a:spcPts val="4890"/>
              </a:lnSpc>
            </a:pPr>
            <a:r>
              <a:rPr lang="en-US" sz="3492">
                <a:solidFill>
                  <a:srgbClr val="FFFFFF"/>
                </a:solidFill>
                <a:latin typeface="Neue Machina"/>
              </a:rPr>
              <a:t>Use enumerated attribute values when you want the attribute value to be one of a fixed set of legal values</a:t>
            </a:r>
          </a:p>
          <a:p>
            <a:pPr algn="ctr">
              <a:lnSpc>
                <a:spcPts val="4890"/>
              </a:lnSpc>
            </a:pPr>
            <a:r>
              <a:rPr lang="en-US" sz="3492">
                <a:solidFill>
                  <a:srgbClr val="FFFFFF"/>
                </a:solidFill>
                <a:latin typeface="Neue Machina Ultra-Bold"/>
              </a:rPr>
              <a:t>&lt;!ATTLIST element-name attribute-name (en1|en2|..) default-value&gt;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971137" y="594816"/>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71164" y="3973154"/>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3224964" y="4105113"/>
            <a:ext cx="11475480" cy="11475480"/>
            <a:chOff x="0" y="0"/>
            <a:chExt cx="6355080" cy="6355080"/>
          </a:xfrm>
        </p:grpSpPr>
        <p:sp>
          <p:nvSpPr>
            <p:cNvPr name="Freeform 5" id="5"/>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6" id="6"/>
          <p:cNvSpPr/>
          <p:nvPr/>
        </p:nvSpPr>
        <p:spPr>
          <a:xfrm flipH="false" flipV="false" rot="0">
            <a:off x="1798107" y="7249562"/>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896555" y="2324092"/>
            <a:ext cx="12132298" cy="1171231"/>
          </a:xfrm>
          <a:prstGeom prst="rect">
            <a:avLst/>
          </a:prstGeom>
        </p:spPr>
        <p:txBody>
          <a:bodyPr anchor="t" rtlCol="false" tIns="0" lIns="0" bIns="0" rIns="0">
            <a:spAutoFit/>
          </a:bodyPr>
          <a:lstStyle/>
          <a:p>
            <a:pPr algn="ctr">
              <a:lnSpc>
                <a:spcPts val="9468"/>
              </a:lnSpc>
            </a:pPr>
            <a:r>
              <a:rPr lang="en-US" sz="6763">
                <a:solidFill>
                  <a:srgbClr val="FFFFFF"/>
                </a:solidFill>
                <a:latin typeface="Neue Machina Ultra-Bold"/>
              </a:rPr>
              <a:t>Entities</a:t>
            </a:r>
          </a:p>
        </p:txBody>
      </p:sp>
      <p:sp>
        <p:nvSpPr>
          <p:cNvPr name="Freeform 8" id="8"/>
          <p:cNvSpPr/>
          <p:nvPr/>
        </p:nvSpPr>
        <p:spPr>
          <a:xfrm flipH="false" flipV="false" rot="0">
            <a:off x="12572667" y="7249562"/>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195193" y="-4864633"/>
            <a:ext cx="9729266" cy="9729266"/>
          </a:xfrm>
          <a:custGeom>
            <a:avLst/>
            <a:gdLst/>
            <a:ahLst/>
            <a:cxnLst/>
            <a:rect r="r" b="b" t="t" l="l"/>
            <a:pathLst>
              <a:path h="9729266" w="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344677">
            <a:off x="-877637" y="-716602"/>
            <a:ext cx="4140717" cy="2443023"/>
          </a:xfrm>
          <a:custGeom>
            <a:avLst/>
            <a:gdLst/>
            <a:ahLst/>
            <a:cxnLst/>
            <a:rect r="r" b="b" t="t" l="l"/>
            <a:pathLst>
              <a:path h="2443023" w="4140717">
                <a:moveTo>
                  <a:pt x="0" y="0"/>
                </a:moveTo>
                <a:lnTo>
                  <a:pt x="4140716" y="0"/>
                </a:lnTo>
                <a:lnTo>
                  <a:pt x="4140716" y="2443023"/>
                </a:lnTo>
                <a:lnTo>
                  <a:pt x="0" y="2443023"/>
                </a:lnTo>
                <a:lnTo>
                  <a:pt x="0" y="0"/>
                </a:lnTo>
                <a:close/>
              </a:path>
            </a:pathLst>
          </a:custGeom>
          <a:blipFill>
            <a:blip r:embed="rId8"/>
            <a:stretch>
              <a:fillRect l="0" t="0" r="0" b="0"/>
            </a:stretch>
          </a:blipFill>
        </p:spPr>
      </p:sp>
      <p:sp>
        <p:nvSpPr>
          <p:cNvPr name="Freeform 11" id="11"/>
          <p:cNvSpPr/>
          <p:nvPr/>
        </p:nvSpPr>
        <p:spPr>
          <a:xfrm flipH="false" flipV="false" rot="0">
            <a:off x="15788974" y="1621283"/>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9"/>
            <a:stretch>
              <a:fillRect l="0" t="0" r="0" b="0"/>
            </a:stretch>
          </a:blipFill>
        </p:spPr>
      </p:sp>
      <p:sp>
        <p:nvSpPr>
          <p:cNvPr name="Freeform 12" id="12"/>
          <p:cNvSpPr/>
          <p:nvPr/>
        </p:nvSpPr>
        <p:spPr>
          <a:xfrm flipH="false" flipV="false" rot="0">
            <a:off x="5785757" y="5904254"/>
            <a:ext cx="6716487" cy="6708091"/>
          </a:xfrm>
          <a:custGeom>
            <a:avLst/>
            <a:gdLst/>
            <a:ahLst/>
            <a:cxnLst/>
            <a:rect r="r" b="b" t="t" l="l"/>
            <a:pathLst>
              <a:path h="6708091" w="6716487">
                <a:moveTo>
                  <a:pt x="0" y="0"/>
                </a:moveTo>
                <a:lnTo>
                  <a:pt x="6716486" y="0"/>
                </a:lnTo>
                <a:lnTo>
                  <a:pt x="6716486" y="6708092"/>
                </a:lnTo>
                <a:lnTo>
                  <a:pt x="0" y="6708092"/>
                </a:lnTo>
                <a:lnTo>
                  <a:pt x="0" y="0"/>
                </a:lnTo>
                <a:close/>
              </a:path>
            </a:pathLst>
          </a:custGeom>
          <a:blipFill>
            <a:blip r:embed="rId10"/>
            <a:stretch>
              <a:fillRect l="0" t="0" r="0" b="0"/>
            </a:stretch>
          </a:blipFill>
        </p:spPr>
      </p:sp>
      <p:sp>
        <p:nvSpPr>
          <p:cNvPr name="TextBox 13" id="13"/>
          <p:cNvSpPr txBox="true"/>
          <p:nvPr/>
        </p:nvSpPr>
        <p:spPr>
          <a:xfrm rot="0">
            <a:off x="1979403" y="7591719"/>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Internal Entity</a:t>
            </a:r>
          </a:p>
        </p:txBody>
      </p:sp>
      <p:sp>
        <p:nvSpPr>
          <p:cNvPr name="TextBox 14" id="14"/>
          <p:cNvSpPr txBox="true"/>
          <p:nvPr/>
        </p:nvSpPr>
        <p:spPr>
          <a:xfrm rot="0">
            <a:off x="12753964" y="7591719"/>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External Entity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2837871" y="5782760"/>
            <a:ext cx="8336749" cy="4317113"/>
          </a:xfrm>
          <a:custGeom>
            <a:avLst/>
            <a:gdLst/>
            <a:ahLst/>
            <a:cxnLst/>
            <a:rect r="r" b="b" t="t" l="l"/>
            <a:pathLst>
              <a:path h="4317113" w="8336749">
                <a:moveTo>
                  <a:pt x="0" y="0"/>
                </a:moveTo>
                <a:lnTo>
                  <a:pt x="8336749" y="0"/>
                </a:lnTo>
                <a:lnTo>
                  <a:pt x="8336749" y="4317113"/>
                </a:lnTo>
                <a:lnTo>
                  <a:pt x="0" y="4317113"/>
                </a:lnTo>
                <a:lnTo>
                  <a:pt x="0" y="0"/>
                </a:lnTo>
                <a:close/>
              </a:path>
            </a:pathLst>
          </a:custGeom>
          <a:blipFill>
            <a:blip r:embed="rId8"/>
            <a:stretch>
              <a:fillRect l="-20" t="0" r="0" b="-4334"/>
            </a:stretch>
          </a:blipFill>
        </p:spPr>
      </p:sp>
      <p:sp>
        <p:nvSpPr>
          <p:cNvPr name="TextBox 9" id="9"/>
          <p:cNvSpPr txBox="true"/>
          <p:nvPr/>
        </p:nvSpPr>
        <p:spPr>
          <a:xfrm rot="0">
            <a:off x="1585110" y="2597563"/>
            <a:ext cx="11887695" cy="2897904"/>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Internal entities are a mechanism to define replacement values, whenever the entityName is referenced in the XML document, the entityValue is substituted in its place. The XML Parser parsers the substituted entityValue as XML data.</a:t>
            </a:r>
          </a:p>
        </p:txBody>
      </p:sp>
      <p:sp>
        <p:nvSpPr>
          <p:cNvPr name="Freeform 10" id="10"/>
          <p:cNvSpPr/>
          <p:nvPr/>
        </p:nvSpPr>
        <p:spPr>
          <a:xfrm flipH="false" flipV="false" rot="0">
            <a:off x="2836192" y="5782760"/>
            <a:ext cx="8284764" cy="573707"/>
          </a:xfrm>
          <a:custGeom>
            <a:avLst/>
            <a:gdLst/>
            <a:ahLst/>
            <a:cxnLst/>
            <a:rect r="r" b="b" t="t" l="l"/>
            <a:pathLst>
              <a:path h="573707" w="8284764">
                <a:moveTo>
                  <a:pt x="0" y="0"/>
                </a:moveTo>
                <a:lnTo>
                  <a:pt x="8284765" y="0"/>
                </a:lnTo>
                <a:lnTo>
                  <a:pt x="8284765" y="573707"/>
                </a:lnTo>
                <a:lnTo>
                  <a:pt x="0" y="573707"/>
                </a:lnTo>
                <a:lnTo>
                  <a:pt x="0" y="0"/>
                </a:lnTo>
                <a:close/>
              </a:path>
            </a:pathLst>
          </a:custGeom>
          <a:blipFill>
            <a:blip r:embed="rId9"/>
            <a:stretch>
              <a:fillRect l="-9124" t="-99838" r="-12365" b="-172310"/>
            </a:stretch>
          </a:blipFill>
        </p:spPr>
      </p:sp>
      <p:sp>
        <p:nvSpPr>
          <p:cNvPr name="TextBox 11" id="11"/>
          <p:cNvSpPr txBox="true"/>
          <p:nvPr/>
        </p:nvSpPr>
        <p:spPr>
          <a:xfrm rot="0">
            <a:off x="1738930" y="1483482"/>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Internal Entity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1896180" y="5498855"/>
            <a:ext cx="8740714" cy="800851"/>
          </a:xfrm>
          <a:custGeom>
            <a:avLst/>
            <a:gdLst/>
            <a:ahLst/>
            <a:cxnLst/>
            <a:rect r="r" b="b" t="t" l="l"/>
            <a:pathLst>
              <a:path h="800851" w="8740714">
                <a:moveTo>
                  <a:pt x="0" y="0"/>
                </a:moveTo>
                <a:lnTo>
                  <a:pt x="8740714" y="0"/>
                </a:lnTo>
                <a:lnTo>
                  <a:pt x="8740714" y="800851"/>
                </a:lnTo>
                <a:lnTo>
                  <a:pt x="0" y="800851"/>
                </a:lnTo>
                <a:lnTo>
                  <a:pt x="0" y="0"/>
                </a:lnTo>
                <a:close/>
              </a:path>
            </a:pathLst>
          </a:custGeom>
          <a:blipFill>
            <a:blip r:embed="rId8"/>
            <a:stretch>
              <a:fillRect l="-8816" t="-43050" r="-6818" b="-36100"/>
            </a:stretch>
          </a:blipFill>
        </p:spPr>
      </p:sp>
      <p:sp>
        <p:nvSpPr>
          <p:cNvPr name="Freeform 9" id="9"/>
          <p:cNvSpPr/>
          <p:nvPr/>
        </p:nvSpPr>
        <p:spPr>
          <a:xfrm flipH="false" flipV="false" rot="0">
            <a:off x="1896180" y="6482527"/>
            <a:ext cx="10972800" cy="3573998"/>
          </a:xfrm>
          <a:custGeom>
            <a:avLst/>
            <a:gdLst/>
            <a:ahLst/>
            <a:cxnLst/>
            <a:rect r="r" b="b" t="t" l="l"/>
            <a:pathLst>
              <a:path h="3573998" w="10972800">
                <a:moveTo>
                  <a:pt x="0" y="0"/>
                </a:moveTo>
                <a:lnTo>
                  <a:pt x="10972800" y="0"/>
                </a:lnTo>
                <a:lnTo>
                  <a:pt x="10972800" y="3573997"/>
                </a:lnTo>
                <a:lnTo>
                  <a:pt x="0" y="3573997"/>
                </a:lnTo>
                <a:lnTo>
                  <a:pt x="0" y="0"/>
                </a:lnTo>
                <a:close/>
              </a:path>
            </a:pathLst>
          </a:custGeom>
          <a:blipFill>
            <a:blip r:embed="rId9"/>
            <a:stretch>
              <a:fillRect l="0" t="0" r="0" b="0"/>
            </a:stretch>
          </a:blipFill>
        </p:spPr>
      </p:sp>
      <p:sp>
        <p:nvSpPr>
          <p:cNvPr name="TextBox 10" id="10"/>
          <p:cNvSpPr txBox="true"/>
          <p:nvPr/>
        </p:nvSpPr>
        <p:spPr>
          <a:xfrm rot="0">
            <a:off x="1360107" y="3588163"/>
            <a:ext cx="11887695" cy="1727872"/>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XML external entities are a type of custom entity whose definition is located outside of the DTD where they are declared</a:t>
            </a:r>
          </a:p>
        </p:txBody>
      </p:sp>
      <p:sp>
        <p:nvSpPr>
          <p:cNvPr name="TextBox 11" id="11"/>
          <p:cNvSpPr txBox="true"/>
          <p:nvPr/>
        </p:nvSpPr>
        <p:spPr>
          <a:xfrm rot="0">
            <a:off x="1738930" y="2134307"/>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External Entity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4212768" y="966841"/>
            <a:ext cx="6282382" cy="6378053"/>
          </a:xfrm>
          <a:custGeom>
            <a:avLst/>
            <a:gdLst/>
            <a:ahLst/>
            <a:cxnLst/>
            <a:rect r="r" b="b" t="t" l="l"/>
            <a:pathLst>
              <a:path h="6378053" w="6282382">
                <a:moveTo>
                  <a:pt x="0" y="0"/>
                </a:moveTo>
                <a:lnTo>
                  <a:pt x="6282383" y="0"/>
                </a:lnTo>
                <a:lnTo>
                  <a:pt x="6282383" y="6378053"/>
                </a:lnTo>
                <a:lnTo>
                  <a:pt x="0" y="6378053"/>
                </a:lnTo>
                <a:lnTo>
                  <a:pt x="0" y="0"/>
                </a:lnTo>
                <a:close/>
              </a:path>
            </a:pathLst>
          </a:custGeom>
          <a:blipFill>
            <a:blip r:embed="rId7"/>
            <a:stretch>
              <a:fillRect l="0" t="0" r="0" b="0"/>
            </a:stretch>
          </a:blipFill>
        </p:spPr>
      </p:sp>
      <p:sp>
        <p:nvSpPr>
          <p:cNvPr name="Freeform 6" id="6"/>
          <p:cNvSpPr/>
          <p:nvPr/>
        </p:nvSpPr>
        <p:spPr>
          <a:xfrm flipH="false" flipV="false" rot="0">
            <a:off x="4571610" y="1837476"/>
            <a:ext cx="7543281" cy="8001712"/>
          </a:xfrm>
          <a:custGeom>
            <a:avLst/>
            <a:gdLst/>
            <a:ahLst/>
            <a:cxnLst/>
            <a:rect r="r" b="b" t="t" l="l"/>
            <a:pathLst>
              <a:path h="8001712" w="7543281">
                <a:moveTo>
                  <a:pt x="0" y="0"/>
                </a:moveTo>
                <a:lnTo>
                  <a:pt x="7543281" y="0"/>
                </a:lnTo>
                <a:lnTo>
                  <a:pt x="7543281" y="8001712"/>
                </a:lnTo>
                <a:lnTo>
                  <a:pt x="0" y="8001712"/>
                </a:lnTo>
                <a:lnTo>
                  <a:pt x="0" y="0"/>
                </a:lnTo>
                <a:close/>
              </a:path>
            </a:pathLst>
          </a:custGeom>
          <a:blipFill>
            <a:blip r:embed="rId8"/>
            <a:stretch>
              <a:fillRect l="0" t="0" r="-33231" b="0"/>
            </a:stretch>
          </a:blipFill>
        </p:spPr>
      </p:sp>
      <p:sp>
        <p:nvSpPr>
          <p:cNvPr name="TextBox 7" id="7"/>
          <p:cNvSpPr txBox="true"/>
          <p:nvPr/>
        </p:nvSpPr>
        <p:spPr>
          <a:xfrm rot="0">
            <a:off x="1286579" y="765723"/>
            <a:ext cx="15714842" cy="1071753"/>
          </a:xfrm>
          <a:prstGeom prst="rect">
            <a:avLst/>
          </a:prstGeom>
        </p:spPr>
        <p:txBody>
          <a:bodyPr anchor="t" rtlCol="false" tIns="0" lIns="0" bIns="0" rIns="0">
            <a:spAutoFit/>
          </a:bodyPr>
          <a:lstStyle/>
          <a:p>
            <a:pPr algn="ctr">
              <a:lnSpc>
                <a:spcPts val="8765"/>
              </a:lnSpc>
            </a:pPr>
            <a:r>
              <a:rPr lang="en-US" sz="6260">
                <a:solidFill>
                  <a:srgbClr val="FFFFFF"/>
                </a:solidFill>
                <a:latin typeface="Neue Machina Ultra-Bold"/>
              </a:rPr>
              <a:t>Real life Example (TV SCHEDULE)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2219491" y="3454376"/>
            <a:ext cx="10837236" cy="1809013"/>
          </a:xfrm>
          <a:prstGeom prst="rect">
            <a:avLst/>
          </a:prstGeom>
        </p:spPr>
        <p:txBody>
          <a:bodyPr anchor="t" rtlCol="false" tIns="0" lIns="0" bIns="0" rIns="0">
            <a:spAutoFit/>
          </a:bodyPr>
          <a:lstStyle/>
          <a:p>
            <a:pPr>
              <a:lnSpc>
                <a:spcPts val="14740"/>
              </a:lnSpc>
            </a:pPr>
            <a:r>
              <a:rPr lang="en-US" sz="10529">
                <a:solidFill>
                  <a:srgbClr val="FFFFFF"/>
                </a:solidFill>
                <a:latin typeface="Neue Machina Ultra-Bold"/>
              </a:rPr>
              <a:t>what is DTD?</a:t>
            </a:r>
          </a:p>
        </p:txBody>
      </p:sp>
      <p:sp>
        <p:nvSpPr>
          <p:cNvPr name="TextBox 9" id="9"/>
          <p:cNvSpPr txBox="true"/>
          <p:nvPr/>
        </p:nvSpPr>
        <p:spPr>
          <a:xfrm rot="0">
            <a:off x="2219491" y="5487375"/>
            <a:ext cx="10963188" cy="2131786"/>
          </a:xfrm>
          <a:prstGeom prst="rect">
            <a:avLst/>
          </a:prstGeom>
        </p:spPr>
        <p:txBody>
          <a:bodyPr anchor="t" rtlCol="false" tIns="0" lIns="0" bIns="0" rIns="0">
            <a:spAutoFit/>
          </a:bodyPr>
          <a:lstStyle/>
          <a:p>
            <a:pPr>
              <a:lnSpc>
                <a:spcPts val="4245"/>
              </a:lnSpc>
            </a:pPr>
            <a:r>
              <a:rPr lang="en-US" sz="3032">
                <a:solidFill>
                  <a:srgbClr val="FFFFFF"/>
                </a:solidFill>
                <a:latin typeface="Montserrat"/>
              </a:rPr>
              <a:t>A  DTD  is a Document Type Declaration.</a:t>
            </a:r>
          </a:p>
          <a:p>
            <a:pPr>
              <a:lnSpc>
                <a:spcPts val="4245"/>
              </a:lnSpc>
            </a:pPr>
          </a:p>
          <a:p>
            <a:pPr>
              <a:lnSpc>
                <a:spcPts val="4245"/>
              </a:lnSpc>
            </a:pPr>
            <a:r>
              <a:rPr lang="en-US" sz="3032">
                <a:solidFill>
                  <a:srgbClr val="FFFFFF"/>
                </a:solidFill>
                <a:latin typeface="Montserrat"/>
              </a:rPr>
              <a:t>It defines the structure and the legale elements and attributes of anXML document.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4807818" y="4272527"/>
            <a:ext cx="8148349" cy="1685570"/>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561573" y="918168"/>
            <a:ext cx="11750563"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Why Use a DTD?</a:t>
            </a:r>
          </a:p>
        </p:txBody>
      </p:sp>
      <p:sp>
        <p:nvSpPr>
          <p:cNvPr name="TextBox 8" id="8"/>
          <p:cNvSpPr txBox="true"/>
          <p:nvPr/>
        </p:nvSpPr>
        <p:spPr>
          <a:xfrm rot="0">
            <a:off x="1028700" y="3093306"/>
            <a:ext cx="14163409" cy="2319529"/>
          </a:xfrm>
          <a:prstGeom prst="rect">
            <a:avLst/>
          </a:prstGeom>
        </p:spPr>
        <p:txBody>
          <a:bodyPr anchor="t" rtlCol="false" tIns="0" lIns="0" bIns="0" rIns="0">
            <a:spAutoFit/>
          </a:bodyPr>
          <a:lstStyle/>
          <a:p>
            <a:pPr>
              <a:lnSpc>
                <a:spcPts val="4607"/>
              </a:lnSpc>
            </a:pPr>
            <a:r>
              <a:rPr lang="en-US" sz="3291">
                <a:solidFill>
                  <a:srgbClr val="FFFFFF"/>
                </a:solidFill>
                <a:latin typeface="Montserrat"/>
              </a:rPr>
              <a:t>With a DTD, independent groups of people can agree on a standard DTD for interchanging data.</a:t>
            </a:r>
          </a:p>
          <a:p>
            <a:pPr>
              <a:lnSpc>
                <a:spcPts val="4607"/>
              </a:lnSpc>
            </a:pPr>
            <a:r>
              <a:rPr lang="en-US" sz="3291">
                <a:solidFill>
                  <a:srgbClr val="FFFFFF"/>
                </a:solidFill>
                <a:latin typeface="Montserrat"/>
              </a:rPr>
              <a:t>An application can use a DTD to verify that XML data is valid.</a:t>
            </a:r>
          </a:p>
          <a:p>
            <a:pPr>
              <a:lnSpc>
                <a:spcPts val="4607"/>
              </a:lnSpc>
            </a:pPr>
          </a:p>
        </p:txBody>
      </p:sp>
      <p:sp>
        <p:nvSpPr>
          <p:cNvPr name="TextBox 9" id="9"/>
          <p:cNvSpPr txBox="true"/>
          <p:nvPr/>
        </p:nvSpPr>
        <p:spPr>
          <a:xfrm rot="0">
            <a:off x="6033200" y="6941743"/>
            <a:ext cx="11316894" cy="848973"/>
          </a:xfrm>
          <a:prstGeom prst="rect">
            <a:avLst/>
          </a:prstGeom>
        </p:spPr>
        <p:txBody>
          <a:bodyPr anchor="t" rtlCol="false" tIns="0" lIns="0" bIns="0" rIns="0">
            <a:spAutoFit/>
          </a:bodyPr>
          <a:lstStyle/>
          <a:p>
            <a:pPr algn="ctr">
              <a:lnSpc>
                <a:spcPts val="6846"/>
              </a:lnSpc>
            </a:pPr>
            <a:r>
              <a:rPr lang="en-US" sz="4890">
                <a:solidFill>
                  <a:srgbClr val="FFFFFF"/>
                </a:solidFill>
                <a:latin typeface="Neue Machina Ultra-Bold"/>
              </a:rPr>
              <a:t>An Internal DTD Declaration</a:t>
            </a:r>
          </a:p>
        </p:txBody>
      </p:sp>
      <p:sp>
        <p:nvSpPr>
          <p:cNvPr name="TextBox 10" id="10"/>
          <p:cNvSpPr txBox="true"/>
          <p:nvPr/>
        </p:nvSpPr>
        <p:spPr>
          <a:xfrm rot="0">
            <a:off x="6803687" y="8106999"/>
            <a:ext cx="11997693" cy="1151301"/>
          </a:xfrm>
          <a:prstGeom prst="rect">
            <a:avLst/>
          </a:prstGeom>
        </p:spPr>
        <p:txBody>
          <a:bodyPr anchor="t" rtlCol="false" tIns="0" lIns="0" bIns="0" rIns="0">
            <a:spAutoFit/>
          </a:bodyPr>
          <a:lstStyle/>
          <a:p>
            <a:pPr>
              <a:lnSpc>
                <a:spcPts val="4607"/>
              </a:lnSpc>
            </a:pPr>
            <a:r>
              <a:rPr lang="en-US" sz="3291">
                <a:solidFill>
                  <a:srgbClr val="FFFFFF"/>
                </a:solidFill>
                <a:latin typeface="Montserrat"/>
              </a:rPr>
              <a:t>If the DTD is declared inside the XML file, it must be wrapped inside the &lt;!DOCTYPE&gt; definition: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44546" y="1355634"/>
            <a:ext cx="7589356" cy="7373900"/>
          </a:xfrm>
          <a:custGeom>
            <a:avLst/>
            <a:gdLst/>
            <a:ahLst/>
            <a:cxnLst/>
            <a:rect r="r" b="b" t="t" l="l"/>
            <a:pathLst>
              <a:path h="7373900" w="7589356">
                <a:moveTo>
                  <a:pt x="0" y="0"/>
                </a:moveTo>
                <a:lnTo>
                  <a:pt x="7589355" y="0"/>
                </a:lnTo>
                <a:lnTo>
                  <a:pt x="7589355" y="7373900"/>
                </a:lnTo>
                <a:lnTo>
                  <a:pt x="0" y="7373900"/>
                </a:lnTo>
                <a:lnTo>
                  <a:pt x="0" y="0"/>
                </a:lnTo>
                <a:close/>
              </a:path>
            </a:pathLst>
          </a:custGeom>
          <a:blipFill>
            <a:blip r:embed="rId2"/>
            <a:stretch>
              <a:fillRect l="0" t="0" r="-35030" b="-2921"/>
            </a:stretch>
          </a:blipFill>
        </p:spPr>
      </p:sp>
      <p:sp>
        <p:nvSpPr>
          <p:cNvPr name="TextBox 3" id="3"/>
          <p:cNvSpPr txBox="true"/>
          <p:nvPr/>
        </p:nvSpPr>
        <p:spPr>
          <a:xfrm rot="0">
            <a:off x="8137074" y="1288959"/>
            <a:ext cx="10150926" cy="8273572"/>
          </a:xfrm>
          <a:prstGeom prst="rect">
            <a:avLst/>
          </a:prstGeom>
        </p:spPr>
        <p:txBody>
          <a:bodyPr anchor="t" rtlCol="false" tIns="0" lIns="0" bIns="0" rIns="0">
            <a:spAutoFit/>
          </a:bodyPr>
          <a:lstStyle/>
          <a:p>
            <a:pPr>
              <a:lnSpc>
                <a:spcPts val="4401"/>
              </a:lnSpc>
            </a:pPr>
            <a:r>
              <a:rPr lang="en-US" sz="3143">
                <a:solidFill>
                  <a:srgbClr val="FFFFFF"/>
                </a:solidFill>
                <a:latin typeface="Montserrat Bold"/>
              </a:rPr>
              <a:t>The DTD above is interpreted like this:</a:t>
            </a:r>
          </a:p>
          <a:p>
            <a:pPr marL="678751" indent="-339375" lvl="1">
              <a:lnSpc>
                <a:spcPts val="4401"/>
              </a:lnSpc>
              <a:spcBef>
                <a:spcPct val="0"/>
              </a:spcBef>
              <a:buFont typeface="Arial"/>
              <a:buChar char="•"/>
            </a:pPr>
            <a:r>
              <a:rPr lang="en-US" sz="3143">
                <a:solidFill>
                  <a:srgbClr val="FFFFFF"/>
                </a:solidFill>
                <a:latin typeface="Montserrat Bold"/>
              </a:rPr>
              <a:t>!DOCT</a:t>
            </a:r>
            <a:r>
              <a:rPr lang="en-US" sz="3143">
                <a:solidFill>
                  <a:srgbClr val="FFFFFF"/>
                </a:solidFill>
                <a:latin typeface="Montserrat Bold"/>
              </a:rPr>
              <a:t>YPE</a:t>
            </a:r>
            <a:r>
              <a:rPr lang="en-US" sz="3143">
                <a:solidFill>
                  <a:srgbClr val="FFFFFF"/>
                </a:solidFill>
                <a:latin typeface="Montserrat"/>
              </a:rPr>
              <a:t> note defines that the root element of this document is note</a:t>
            </a:r>
          </a:p>
          <a:p>
            <a:pPr marL="678751" indent="-339375" lvl="1">
              <a:lnSpc>
                <a:spcPts val="4401"/>
              </a:lnSpc>
              <a:spcBef>
                <a:spcPct val="0"/>
              </a:spcBef>
              <a:buFont typeface="Arial"/>
              <a:buChar char="•"/>
            </a:pPr>
            <a:r>
              <a:rPr lang="en-US" sz="3143">
                <a:solidFill>
                  <a:srgbClr val="FFFFFF"/>
                </a:solidFill>
                <a:latin typeface="Montserrat Bold"/>
              </a:rPr>
              <a:t>!ELEMENT</a:t>
            </a:r>
            <a:r>
              <a:rPr lang="en-US" sz="3143">
                <a:solidFill>
                  <a:srgbClr val="FFFFFF"/>
                </a:solidFill>
                <a:latin typeface="Montserrat"/>
              </a:rPr>
              <a:t> note defines that the note element must contain four elements: "to,from,heading,body"</a:t>
            </a:r>
          </a:p>
          <a:p>
            <a:pPr marL="678751" indent="-339375" lvl="1">
              <a:lnSpc>
                <a:spcPts val="4401"/>
              </a:lnSpc>
              <a:spcBef>
                <a:spcPct val="0"/>
              </a:spcBef>
              <a:buFont typeface="Arial"/>
              <a:buChar char="•"/>
            </a:pPr>
            <a:r>
              <a:rPr lang="en-US" sz="3143">
                <a:solidFill>
                  <a:srgbClr val="FFFFFF"/>
                </a:solidFill>
                <a:latin typeface="Montserrat Bold"/>
              </a:rPr>
              <a:t>!ELEMENT</a:t>
            </a:r>
            <a:r>
              <a:rPr lang="en-US" sz="3143">
                <a:solidFill>
                  <a:srgbClr val="FFFFFF"/>
                </a:solidFill>
                <a:latin typeface="Montserrat"/>
              </a:rPr>
              <a:t> to defines the to element to be of type "#PCDATA"</a:t>
            </a:r>
          </a:p>
          <a:p>
            <a:pPr marL="678751" indent="-339375" lvl="1">
              <a:lnSpc>
                <a:spcPts val="4401"/>
              </a:lnSpc>
              <a:spcBef>
                <a:spcPct val="0"/>
              </a:spcBef>
              <a:buFont typeface="Arial"/>
              <a:buChar char="•"/>
            </a:pPr>
            <a:r>
              <a:rPr lang="en-US" sz="3143">
                <a:solidFill>
                  <a:srgbClr val="FFFFFF"/>
                </a:solidFill>
                <a:latin typeface="Montserrat Bold"/>
              </a:rPr>
              <a:t>!ELEMENT</a:t>
            </a:r>
            <a:r>
              <a:rPr lang="en-US" sz="3143">
                <a:solidFill>
                  <a:srgbClr val="FFFFFF"/>
                </a:solidFill>
                <a:latin typeface="Montserrat"/>
              </a:rPr>
              <a:t> from defines the from element to be of type "#PCDATA"</a:t>
            </a:r>
          </a:p>
          <a:p>
            <a:pPr marL="678751" indent="-339375" lvl="1">
              <a:lnSpc>
                <a:spcPts val="4401"/>
              </a:lnSpc>
              <a:spcBef>
                <a:spcPct val="0"/>
              </a:spcBef>
              <a:buFont typeface="Arial"/>
              <a:buChar char="•"/>
            </a:pPr>
            <a:r>
              <a:rPr lang="en-US" sz="3143">
                <a:solidFill>
                  <a:srgbClr val="FFFFFF"/>
                </a:solidFill>
                <a:latin typeface="Montserrat Bold"/>
              </a:rPr>
              <a:t>!ELEMENT heading </a:t>
            </a:r>
            <a:r>
              <a:rPr lang="en-US" sz="3143">
                <a:solidFill>
                  <a:srgbClr val="FFFFFF"/>
                </a:solidFill>
                <a:latin typeface="Montserrat"/>
              </a:rPr>
              <a:t>defines the heading element to be of type "#PCDATA"</a:t>
            </a:r>
          </a:p>
          <a:p>
            <a:pPr marL="678751" indent="-339375" lvl="1">
              <a:lnSpc>
                <a:spcPts val="4401"/>
              </a:lnSpc>
              <a:spcBef>
                <a:spcPct val="0"/>
              </a:spcBef>
              <a:buFont typeface="Arial"/>
              <a:buChar char="•"/>
            </a:pPr>
            <a:r>
              <a:rPr lang="en-US" sz="3143">
                <a:solidFill>
                  <a:srgbClr val="FFFFFF"/>
                </a:solidFill>
                <a:latin typeface="Montserrat Bold"/>
              </a:rPr>
              <a:t>!ELEMENT</a:t>
            </a:r>
            <a:r>
              <a:rPr lang="en-US" sz="3143">
                <a:solidFill>
                  <a:srgbClr val="FFFFFF"/>
                </a:solidFill>
                <a:latin typeface="Montserrat"/>
              </a:rPr>
              <a:t> </a:t>
            </a:r>
            <a:r>
              <a:rPr lang="en-US" sz="3143">
                <a:solidFill>
                  <a:srgbClr val="FFFFFF"/>
                </a:solidFill>
                <a:latin typeface="Montserrat Bold"/>
              </a:rPr>
              <a:t>body</a:t>
            </a:r>
            <a:r>
              <a:rPr lang="en-US" sz="3143">
                <a:solidFill>
                  <a:srgbClr val="FFFFFF"/>
                </a:solidFill>
                <a:latin typeface="Montserrat"/>
              </a:rPr>
              <a:t> defines the body element to be of type "#PCDATA"</a:t>
            </a:r>
          </a:p>
          <a:p>
            <a:pPr>
              <a:lnSpc>
                <a:spcPts val="4401"/>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104591" y="2497047"/>
            <a:ext cx="10352300" cy="5292905"/>
          </a:xfrm>
          <a:custGeom>
            <a:avLst/>
            <a:gdLst/>
            <a:ahLst/>
            <a:cxnLst/>
            <a:rect r="r" b="b" t="t" l="l"/>
            <a:pathLst>
              <a:path h="5292905" w="10352300">
                <a:moveTo>
                  <a:pt x="0" y="0"/>
                </a:moveTo>
                <a:lnTo>
                  <a:pt x="10352300" y="0"/>
                </a:lnTo>
                <a:lnTo>
                  <a:pt x="10352300" y="5292906"/>
                </a:lnTo>
                <a:lnTo>
                  <a:pt x="0" y="5292906"/>
                </a:lnTo>
                <a:lnTo>
                  <a:pt x="0" y="0"/>
                </a:lnTo>
                <a:close/>
              </a:path>
            </a:pathLst>
          </a:custGeom>
          <a:blipFill>
            <a:blip r:embed="rId9"/>
            <a:stretch>
              <a:fillRect l="0" t="0" r="0" b="0"/>
            </a:stretch>
          </a:blipFill>
        </p:spPr>
      </p:sp>
      <p:sp>
        <p:nvSpPr>
          <p:cNvPr name="Freeform 7" id="7"/>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10"/>
            <a:stretch>
              <a:fillRect l="0" t="0" r="0" b="0"/>
            </a:stretch>
          </a:blipFill>
        </p:spPr>
      </p:sp>
      <p:sp>
        <p:nvSpPr>
          <p:cNvPr name="Freeform 8" id="8"/>
          <p:cNvSpPr/>
          <p:nvPr/>
        </p:nvSpPr>
        <p:spPr>
          <a:xfrm flipH="false" flipV="false" rot="0">
            <a:off x="10033308" y="5754423"/>
            <a:ext cx="7906454" cy="4071059"/>
          </a:xfrm>
          <a:custGeom>
            <a:avLst/>
            <a:gdLst/>
            <a:ahLst/>
            <a:cxnLst/>
            <a:rect r="r" b="b" t="t" l="l"/>
            <a:pathLst>
              <a:path h="4071059" w="7906454">
                <a:moveTo>
                  <a:pt x="0" y="0"/>
                </a:moveTo>
                <a:lnTo>
                  <a:pt x="7906454" y="0"/>
                </a:lnTo>
                <a:lnTo>
                  <a:pt x="7906454" y="4071059"/>
                </a:lnTo>
                <a:lnTo>
                  <a:pt x="0" y="4071059"/>
                </a:lnTo>
                <a:lnTo>
                  <a:pt x="0" y="0"/>
                </a:lnTo>
                <a:close/>
              </a:path>
            </a:pathLst>
          </a:custGeom>
          <a:blipFill>
            <a:blip r:embed="rId11"/>
            <a:stretch>
              <a:fillRect l="0" t="0" r="-2980" b="0"/>
            </a:stretch>
          </a:blipFill>
        </p:spPr>
      </p:sp>
      <p:sp>
        <p:nvSpPr>
          <p:cNvPr name="TextBox 9" id="9"/>
          <p:cNvSpPr txBox="true"/>
          <p:nvPr/>
        </p:nvSpPr>
        <p:spPr>
          <a:xfrm rot="0">
            <a:off x="0" y="325140"/>
            <a:ext cx="11316894" cy="1714104"/>
          </a:xfrm>
          <a:prstGeom prst="rect">
            <a:avLst/>
          </a:prstGeom>
        </p:spPr>
        <p:txBody>
          <a:bodyPr anchor="t" rtlCol="false" tIns="0" lIns="0" bIns="0" rIns="0">
            <a:spAutoFit/>
          </a:bodyPr>
          <a:lstStyle/>
          <a:p>
            <a:pPr algn="ctr">
              <a:lnSpc>
                <a:spcPts val="6846"/>
              </a:lnSpc>
            </a:pPr>
            <a:r>
              <a:rPr lang="en-US" sz="4890">
                <a:solidFill>
                  <a:srgbClr val="FFFFFF"/>
                </a:solidFill>
                <a:latin typeface="Neue Machina Ultra-Bold"/>
              </a:rPr>
              <a:t>An External DTD Declaration</a:t>
            </a:r>
          </a:p>
          <a:p>
            <a:pPr algn="ctr">
              <a:lnSpc>
                <a:spcPts val="6846"/>
              </a:lnSpc>
            </a:pPr>
          </a:p>
        </p:txBody>
      </p:sp>
      <p:sp>
        <p:nvSpPr>
          <p:cNvPr name="TextBox 10" id="10"/>
          <p:cNvSpPr txBox="true"/>
          <p:nvPr/>
        </p:nvSpPr>
        <p:spPr>
          <a:xfrm rot="0">
            <a:off x="804841" y="1255083"/>
            <a:ext cx="11997693" cy="1145124"/>
          </a:xfrm>
          <a:prstGeom prst="rect">
            <a:avLst/>
          </a:prstGeom>
        </p:spPr>
        <p:txBody>
          <a:bodyPr anchor="t" rtlCol="false" tIns="0" lIns="0" bIns="0" rIns="0">
            <a:spAutoFit/>
          </a:bodyPr>
          <a:lstStyle/>
          <a:p>
            <a:pPr>
              <a:lnSpc>
                <a:spcPts val="4607"/>
              </a:lnSpc>
            </a:pPr>
            <a:r>
              <a:rPr lang="en-US" sz="3291">
                <a:solidFill>
                  <a:srgbClr val="FFFFFF"/>
                </a:solidFill>
                <a:latin typeface="Montserrat"/>
              </a:rPr>
              <a:t>If the DTD is declared in an external file, the &lt;!DOCTYPE&gt; definition must contain a reference to the DTD file: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954049" y="-425991"/>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19279" y="-425991"/>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1231724" y="-1858656"/>
            <a:ext cx="3493701" cy="5774713"/>
          </a:xfrm>
          <a:custGeom>
            <a:avLst/>
            <a:gdLst/>
            <a:ahLst/>
            <a:cxnLst/>
            <a:rect r="r" b="b" t="t" l="l"/>
            <a:pathLst>
              <a:path h="5774713" w="3493701">
                <a:moveTo>
                  <a:pt x="0" y="0"/>
                </a:moveTo>
                <a:lnTo>
                  <a:pt x="3493702" y="0"/>
                </a:lnTo>
                <a:lnTo>
                  <a:pt x="3493702" y="5774712"/>
                </a:lnTo>
                <a:lnTo>
                  <a:pt x="0" y="5774712"/>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TextBox 6" id="6"/>
          <p:cNvSpPr txBox="true"/>
          <p:nvPr/>
        </p:nvSpPr>
        <p:spPr>
          <a:xfrm rot="0">
            <a:off x="1419472" y="1804364"/>
            <a:ext cx="14399478" cy="4282375"/>
          </a:xfrm>
          <a:prstGeom prst="rect">
            <a:avLst/>
          </a:prstGeom>
        </p:spPr>
        <p:txBody>
          <a:bodyPr anchor="t" rtlCol="false" tIns="0" lIns="0" bIns="0" rIns="0">
            <a:spAutoFit/>
          </a:bodyPr>
          <a:lstStyle/>
          <a:p>
            <a:pPr algn="ctr">
              <a:lnSpc>
                <a:spcPts val="11371"/>
              </a:lnSpc>
            </a:pPr>
            <a:r>
              <a:rPr lang="en-US" sz="8122">
                <a:solidFill>
                  <a:srgbClr val="FFFFFF"/>
                </a:solidFill>
                <a:latin typeface="Neue Machina Ultra-Bold"/>
              </a:rPr>
              <a:t>The Building Blocks of XML Documents</a:t>
            </a:r>
          </a:p>
          <a:p>
            <a:pPr algn="ctr">
              <a:lnSpc>
                <a:spcPts val="11371"/>
              </a:lnSpc>
            </a:pPr>
          </a:p>
        </p:txBody>
      </p:sp>
      <p:sp>
        <p:nvSpPr>
          <p:cNvPr name="AutoShape 7" id="7"/>
          <p:cNvSpPr/>
          <p:nvPr/>
        </p:nvSpPr>
        <p:spPr>
          <a:xfrm flipV="true">
            <a:off x="1995892" y="7076927"/>
            <a:ext cx="6374097" cy="1348011"/>
          </a:xfrm>
          <a:prstGeom prst="line">
            <a:avLst/>
          </a:prstGeom>
          <a:ln cap="flat" w="38100">
            <a:solidFill>
              <a:srgbClr val="FFFFFF"/>
            </a:solidFill>
            <a:prstDash val="solid"/>
            <a:headEnd type="oval" len="lg" w="lg"/>
            <a:tailEnd type="oval" len="lg" w="lg"/>
          </a:ln>
        </p:spPr>
      </p:sp>
      <p:sp>
        <p:nvSpPr>
          <p:cNvPr name="AutoShape 8" id="8"/>
          <p:cNvSpPr/>
          <p:nvPr/>
        </p:nvSpPr>
        <p:spPr>
          <a:xfrm>
            <a:off x="8366079" y="7149955"/>
            <a:ext cx="5990629" cy="1256339"/>
          </a:xfrm>
          <a:prstGeom prst="line">
            <a:avLst/>
          </a:prstGeom>
          <a:ln cap="flat" w="38100">
            <a:solidFill>
              <a:srgbClr val="FFFFFF"/>
            </a:solidFill>
            <a:prstDash val="solid"/>
            <a:headEnd type="oval" len="lg" w="lg"/>
            <a:tailEnd type="oval" len="lg" w="lg"/>
          </a:ln>
        </p:spPr>
      </p:sp>
      <p:sp>
        <p:nvSpPr>
          <p:cNvPr name="TextBox 9" id="9"/>
          <p:cNvSpPr txBox="true"/>
          <p:nvPr/>
        </p:nvSpPr>
        <p:spPr>
          <a:xfrm rot="0">
            <a:off x="-423770" y="8675024"/>
            <a:ext cx="4839323" cy="472523"/>
          </a:xfrm>
          <a:prstGeom prst="rect">
            <a:avLst/>
          </a:prstGeom>
        </p:spPr>
        <p:txBody>
          <a:bodyPr anchor="t" rtlCol="false" tIns="0" lIns="0" bIns="0" rIns="0">
            <a:spAutoFit/>
          </a:bodyPr>
          <a:lstStyle/>
          <a:p>
            <a:pPr algn="ctr">
              <a:lnSpc>
                <a:spcPts val="3821"/>
              </a:lnSpc>
            </a:pPr>
            <a:r>
              <a:rPr lang="en-US" sz="2729">
                <a:solidFill>
                  <a:srgbClr val="FFFFFF"/>
                </a:solidFill>
                <a:latin typeface="Neue Machina Ultra-Bold"/>
              </a:rPr>
              <a:t>Elements</a:t>
            </a:r>
          </a:p>
        </p:txBody>
      </p:sp>
      <p:sp>
        <p:nvSpPr>
          <p:cNvPr name="TextBox 10" id="10"/>
          <p:cNvSpPr txBox="true"/>
          <p:nvPr/>
        </p:nvSpPr>
        <p:spPr>
          <a:xfrm rot="0">
            <a:off x="6109696" y="8993464"/>
            <a:ext cx="4839323" cy="472523"/>
          </a:xfrm>
          <a:prstGeom prst="rect">
            <a:avLst/>
          </a:prstGeom>
        </p:spPr>
        <p:txBody>
          <a:bodyPr anchor="t" rtlCol="false" tIns="0" lIns="0" bIns="0" rIns="0">
            <a:spAutoFit/>
          </a:bodyPr>
          <a:lstStyle/>
          <a:p>
            <a:pPr algn="ctr">
              <a:lnSpc>
                <a:spcPts val="3821"/>
              </a:lnSpc>
            </a:pPr>
            <a:r>
              <a:rPr lang="en-US" sz="2729">
                <a:solidFill>
                  <a:srgbClr val="FFFFFF"/>
                </a:solidFill>
                <a:latin typeface="Neue Machina Ultra-Bold"/>
              </a:rPr>
              <a:t>Attributes</a:t>
            </a:r>
          </a:p>
        </p:txBody>
      </p:sp>
      <p:sp>
        <p:nvSpPr>
          <p:cNvPr name="TextBox 11" id="11"/>
          <p:cNvSpPr txBox="true"/>
          <p:nvPr/>
        </p:nvSpPr>
        <p:spPr>
          <a:xfrm rot="0">
            <a:off x="12419977" y="8675024"/>
            <a:ext cx="4839323" cy="472523"/>
          </a:xfrm>
          <a:prstGeom prst="rect">
            <a:avLst/>
          </a:prstGeom>
        </p:spPr>
        <p:txBody>
          <a:bodyPr anchor="t" rtlCol="false" tIns="0" lIns="0" bIns="0" rIns="0">
            <a:spAutoFit/>
          </a:bodyPr>
          <a:lstStyle/>
          <a:p>
            <a:pPr algn="ctr">
              <a:lnSpc>
                <a:spcPts val="3821"/>
              </a:lnSpc>
            </a:pPr>
            <a:r>
              <a:rPr lang="en-US" sz="2729">
                <a:solidFill>
                  <a:srgbClr val="FFFFFF"/>
                </a:solidFill>
                <a:latin typeface="Neue Machina Ultra-Bold"/>
              </a:rPr>
              <a:t>Entity</a:t>
            </a:r>
          </a:p>
        </p:txBody>
      </p:sp>
      <p:sp>
        <p:nvSpPr>
          <p:cNvPr name="TextBox 12" id="12"/>
          <p:cNvSpPr txBox="true"/>
          <p:nvPr/>
        </p:nvSpPr>
        <p:spPr>
          <a:xfrm rot="0">
            <a:off x="0" y="9201150"/>
            <a:ext cx="4638739" cy="706615"/>
          </a:xfrm>
          <a:prstGeom prst="rect">
            <a:avLst/>
          </a:prstGeom>
        </p:spPr>
        <p:txBody>
          <a:bodyPr anchor="t" rtlCol="false" tIns="0" lIns="0" bIns="0" rIns="0">
            <a:spAutoFit/>
          </a:bodyPr>
          <a:lstStyle/>
          <a:p>
            <a:pPr algn="ctr">
              <a:lnSpc>
                <a:spcPts val="2810"/>
              </a:lnSpc>
            </a:pPr>
            <a:r>
              <a:rPr lang="en-US" sz="2007">
                <a:solidFill>
                  <a:srgbClr val="FFFFFF"/>
                </a:solidFill>
                <a:latin typeface="Neue Machina"/>
              </a:rPr>
              <a:t>Define the structure and content of the XML data.</a:t>
            </a:r>
          </a:p>
        </p:txBody>
      </p:sp>
      <p:sp>
        <p:nvSpPr>
          <p:cNvPr name="TextBox 13" id="13"/>
          <p:cNvSpPr txBox="true"/>
          <p:nvPr/>
        </p:nvSpPr>
        <p:spPr>
          <a:xfrm rot="0">
            <a:off x="12520269" y="9201150"/>
            <a:ext cx="4638739" cy="706615"/>
          </a:xfrm>
          <a:prstGeom prst="rect">
            <a:avLst/>
          </a:prstGeom>
        </p:spPr>
        <p:txBody>
          <a:bodyPr anchor="t" rtlCol="false" tIns="0" lIns="0" bIns="0" rIns="0">
            <a:spAutoFit/>
          </a:bodyPr>
          <a:lstStyle/>
          <a:p>
            <a:pPr algn="ctr">
              <a:lnSpc>
                <a:spcPts val="2810"/>
              </a:lnSpc>
            </a:pPr>
            <a:r>
              <a:rPr lang="en-US" sz="2007">
                <a:solidFill>
                  <a:srgbClr val="FFFFFF"/>
                </a:solidFill>
                <a:latin typeface="Neue Machina"/>
              </a:rPr>
              <a:t>Represents frequency used strings in the XML documents</a:t>
            </a:r>
          </a:p>
        </p:txBody>
      </p:sp>
      <p:sp>
        <p:nvSpPr>
          <p:cNvPr name="TextBox 14" id="14"/>
          <p:cNvSpPr txBox="true"/>
          <p:nvPr/>
        </p:nvSpPr>
        <p:spPr>
          <a:xfrm rot="0">
            <a:off x="6209989" y="9408836"/>
            <a:ext cx="4638739" cy="706615"/>
          </a:xfrm>
          <a:prstGeom prst="rect">
            <a:avLst/>
          </a:prstGeom>
        </p:spPr>
        <p:txBody>
          <a:bodyPr anchor="t" rtlCol="false" tIns="0" lIns="0" bIns="0" rIns="0">
            <a:spAutoFit/>
          </a:bodyPr>
          <a:lstStyle/>
          <a:p>
            <a:pPr algn="ctr">
              <a:lnSpc>
                <a:spcPts val="2810"/>
              </a:lnSpc>
            </a:pPr>
            <a:r>
              <a:rPr lang="en-US" sz="2007">
                <a:solidFill>
                  <a:srgbClr val="FFFFFF"/>
                </a:solidFill>
                <a:latin typeface="Neue Machina"/>
              </a:rPr>
              <a:t>Provide additional Information about elements.</a:t>
            </a:r>
          </a:p>
        </p:txBody>
      </p:sp>
      <p:sp>
        <p:nvSpPr>
          <p:cNvPr name="AutoShape 15" id="15"/>
          <p:cNvSpPr/>
          <p:nvPr/>
        </p:nvSpPr>
        <p:spPr>
          <a:xfrm flipH="true" flipV="true">
            <a:off x="3820699" y="6040656"/>
            <a:ext cx="3686530" cy="1001343"/>
          </a:xfrm>
          <a:prstGeom prst="line">
            <a:avLst/>
          </a:prstGeom>
          <a:ln cap="flat" w="38100">
            <a:solidFill>
              <a:srgbClr val="FFFFFF"/>
            </a:solidFill>
            <a:prstDash val="solid"/>
            <a:headEnd type="oval" len="lg" w="lg"/>
            <a:tailEnd type="oval" len="lg" w="lg"/>
          </a:ln>
        </p:spPr>
      </p:sp>
      <p:sp>
        <p:nvSpPr>
          <p:cNvPr name="AutoShape 16" id="16"/>
          <p:cNvSpPr/>
          <p:nvPr/>
        </p:nvSpPr>
        <p:spPr>
          <a:xfrm flipV="true">
            <a:off x="8623305" y="6086739"/>
            <a:ext cx="2974957" cy="667859"/>
          </a:xfrm>
          <a:prstGeom prst="line">
            <a:avLst/>
          </a:prstGeom>
          <a:ln cap="flat" w="38100">
            <a:solidFill>
              <a:srgbClr val="FFFFFF"/>
            </a:solidFill>
            <a:prstDash val="solid"/>
            <a:headEnd type="oval" len="lg" w="lg"/>
            <a:tailEnd type="oval" len="lg" w="lg"/>
          </a:ln>
        </p:spPr>
      </p:sp>
      <p:sp>
        <p:nvSpPr>
          <p:cNvPr name="TextBox 17" id="17"/>
          <p:cNvSpPr txBox="true"/>
          <p:nvPr/>
        </p:nvSpPr>
        <p:spPr>
          <a:xfrm rot="0">
            <a:off x="2010515" y="5775819"/>
            <a:ext cx="1810184" cy="472523"/>
          </a:xfrm>
          <a:prstGeom prst="rect">
            <a:avLst/>
          </a:prstGeom>
        </p:spPr>
        <p:txBody>
          <a:bodyPr anchor="t" rtlCol="false" tIns="0" lIns="0" bIns="0" rIns="0">
            <a:spAutoFit/>
          </a:bodyPr>
          <a:lstStyle/>
          <a:p>
            <a:pPr algn="ctr">
              <a:lnSpc>
                <a:spcPts val="3821"/>
              </a:lnSpc>
            </a:pPr>
            <a:r>
              <a:rPr lang="en-US" sz="2729">
                <a:solidFill>
                  <a:srgbClr val="FFFFFF"/>
                </a:solidFill>
                <a:latin typeface="Neue Machina Ultra-Bold"/>
              </a:rPr>
              <a:t>PCDATA</a:t>
            </a:r>
          </a:p>
        </p:txBody>
      </p:sp>
      <p:sp>
        <p:nvSpPr>
          <p:cNvPr name="TextBox 18" id="18"/>
          <p:cNvSpPr txBox="true"/>
          <p:nvPr/>
        </p:nvSpPr>
        <p:spPr>
          <a:xfrm rot="0">
            <a:off x="10100608" y="5821903"/>
            <a:ext cx="4839323" cy="472523"/>
          </a:xfrm>
          <a:prstGeom prst="rect">
            <a:avLst/>
          </a:prstGeom>
        </p:spPr>
        <p:txBody>
          <a:bodyPr anchor="t" rtlCol="false" tIns="0" lIns="0" bIns="0" rIns="0">
            <a:spAutoFit/>
          </a:bodyPr>
          <a:lstStyle/>
          <a:p>
            <a:pPr algn="ctr">
              <a:lnSpc>
                <a:spcPts val="3821"/>
              </a:lnSpc>
            </a:pPr>
            <a:r>
              <a:rPr lang="en-US" sz="2729">
                <a:solidFill>
                  <a:srgbClr val="FFFFFF"/>
                </a:solidFill>
                <a:latin typeface="Neue Machina Ultra-Bold"/>
              </a:rPr>
              <a:t>CDATA</a:t>
            </a:r>
          </a:p>
        </p:txBody>
      </p:sp>
      <p:sp>
        <p:nvSpPr>
          <p:cNvPr name="TextBox 19" id="19"/>
          <p:cNvSpPr txBox="true"/>
          <p:nvPr/>
        </p:nvSpPr>
        <p:spPr>
          <a:xfrm rot="0">
            <a:off x="1028700" y="6305492"/>
            <a:ext cx="4638739" cy="1415863"/>
          </a:xfrm>
          <a:prstGeom prst="rect">
            <a:avLst/>
          </a:prstGeom>
        </p:spPr>
        <p:txBody>
          <a:bodyPr anchor="t" rtlCol="false" tIns="0" lIns="0" bIns="0" rIns="0">
            <a:spAutoFit/>
          </a:bodyPr>
          <a:lstStyle/>
          <a:p>
            <a:pPr>
              <a:lnSpc>
                <a:spcPts val="2810"/>
              </a:lnSpc>
            </a:pPr>
            <a:r>
              <a:rPr lang="en-US" sz="2007">
                <a:solidFill>
                  <a:srgbClr val="FFFFFF"/>
                </a:solidFill>
                <a:latin typeface="Neue Machina"/>
              </a:rPr>
              <a:t>PCDATA is text that WILL be parsed by a parser. The text will be examined by the parser for entities and markup.</a:t>
            </a:r>
          </a:p>
        </p:txBody>
      </p:sp>
      <p:sp>
        <p:nvSpPr>
          <p:cNvPr name="TextBox 20" id="20"/>
          <p:cNvSpPr txBox="true"/>
          <p:nvPr/>
        </p:nvSpPr>
        <p:spPr>
          <a:xfrm rot="0">
            <a:off x="11598262" y="6330985"/>
            <a:ext cx="4638739" cy="711013"/>
          </a:xfrm>
          <a:prstGeom prst="rect">
            <a:avLst/>
          </a:prstGeom>
        </p:spPr>
        <p:txBody>
          <a:bodyPr anchor="t" rtlCol="false" tIns="0" lIns="0" bIns="0" rIns="0">
            <a:spAutoFit/>
          </a:bodyPr>
          <a:lstStyle/>
          <a:p>
            <a:pPr>
              <a:lnSpc>
                <a:spcPts val="2810"/>
              </a:lnSpc>
            </a:pPr>
            <a:r>
              <a:rPr lang="en-US" sz="2007">
                <a:solidFill>
                  <a:srgbClr val="FFFFFF"/>
                </a:solidFill>
                <a:latin typeface="Neue Machina"/>
              </a:rPr>
              <a:t>CDATA is text that will NOT be parsed by a parser</a:t>
            </a:r>
          </a:p>
        </p:txBody>
      </p:sp>
      <p:sp>
        <p:nvSpPr>
          <p:cNvPr name="Freeform 21" id="21"/>
          <p:cNvSpPr/>
          <p:nvPr/>
        </p:nvSpPr>
        <p:spPr>
          <a:xfrm flipH="false" flipV="false" rot="0">
            <a:off x="1419472" y="5578978"/>
            <a:ext cx="16186108" cy="3679322"/>
          </a:xfrm>
          <a:custGeom>
            <a:avLst/>
            <a:gdLst/>
            <a:ahLst/>
            <a:cxnLst/>
            <a:rect r="r" b="b" t="t" l="l"/>
            <a:pathLst>
              <a:path h="3679322" w="16186108">
                <a:moveTo>
                  <a:pt x="0" y="0"/>
                </a:moveTo>
                <a:lnTo>
                  <a:pt x="16186108" y="0"/>
                </a:lnTo>
                <a:lnTo>
                  <a:pt x="16186108" y="3679322"/>
                </a:lnTo>
                <a:lnTo>
                  <a:pt x="0" y="3679322"/>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238940" y="1786326"/>
            <a:ext cx="7810120" cy="8534397"/>
          </a:xfrm>
          <a:custGeom>
            <a:avLst/>
            <a:gdLst/>
            <a:ahLst/>
            <a:cxnLst/>
            <a:rect r="r" b="b" t="t" l="l"/>
            <a:pathLst>
              <a:path h="8534397" w="7810120">
                <a:moveTo>
                  <a:pt x="0" y="0"/>
                </a:moveTo>
                <a:lnTo>
                  <a:pt x="7810120" y="0"/>
                </a:lnTo>
                <a:lnTo>
                  <a:pt x="7810120" y="8534397"/>
                </a:lnTo>
                <a:lnTo>
                  <a:pt x="0" y="8534397"/>
                </a:lnTo>
                <a:lnTo>
                  <a:pt x="0" y="0"/>
                </a:lnTo>
                <a:close/>
              </a:path>
            </a:pathLst>
          </a:custGeom>
          <a:blipFill>
            <a:blip r:embed="rId2"/>
            <a:stretch>
              <a:fillRect l="0" t="0" r="0" b="0"/>
            </a:stretch>
          </a:blipFill>
        </p:spPr>
      </p:sp>
      <p:sp>
        <p:nvSpPr>
          <p:cNvPr name="Freeform 3" id="3"/>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4678558" y="6053525"/>
            <a:ext cx="2270898" cy="0"/>
          </a:xfrm>
          <a:prstGeom prst="line">
            <a:avLst/>
          </a:prstGeom>
          <a:ln cap="flat" w="19050">
            <a:solidFill>
              <a:srgbClr val="FFFFFF"/>
            </a:solidFill>
            <a:prstDash val="solid"/>
            <a:headEnd type="none" len="sm" w="sm"/>
            <a:tailEnd type="none" len="sm" w="sm"/>
          </a:ln>
        </p:spPr>
      </p:sp>
      <p:sp>
        <p:nvSpPr>
          <p:cNvPr name="AutoShape 6" id="6"/>
          <p:cNvSpPr/>
          <p:nvPr/>
        </p:nvSpPr>
        <p:spPr>
          <a:xfrm>
            <a:off x="11103669" y="4287920"/>
            <a:ext cx="1945391"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7"/>
            <a:stretch>
              <a:fillRect l="0" t="0" r="-5651" b="0"/>
            </a:stretch>
          </a:blipFill>
        </p:spPr>
      </p:sp>
      <p:sp>
        <p:nvSpPr>
          <p:cNvPr name="Freeform 9" id="9"/>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8"/>
            <a:stretch>
              <a:fillRect l="0" t="0" r="0" b="0"/>
            </a:stretch>
          </a:blipFill>
        </p:spPr>
      </p:sp>
      <p:sp>
        <p:nvSpPr>
          <p:cNvPr name="Freeform 10" id="10"/>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9"/>
            <a:stretch>
              <a:fillRect l="0" t="0" r="0" b="0"/>
            </a:stretch>
          </a:blipFill>
        </p:spPr>
      </p:sp>
      <p:sp>
        <p:nvSpPr>
          <p:cNvPr name="TextBox 11" id="11"/>
          <p:cNvSpPr txBox="true"/>
          <p:nvPr/>
        </p:nvSpPr>
        <p:spPr>
          <a:xfrm rot="0">
            <a:off x="4419611" y="1374507"/>
            <a:ext cx="9448778" cy="1523060"/>
          </a:xfrm>
          <a:prstGeom prst="rect">
            <a:avLst/>
          </a:prstGeom>
        </p:spPr>
        <p:txBody>
          <a:bodyPr anchor="t" rtlCol="false" tIns="0" lIns="0" bIns="0" rIns="0">
            <a:spAutoFit/>
          </a:bodyPr>
          <a:lstStyle/>
          <a:p>
            <a:pPr>
              <a:lnSpc>
                <a:spcPts val="12347"/>
              </a:lnSpc>
            </a:pPr>
            <a:r>
              <a:rPr lang="en-US" sz="8819">
                <a:solidFill>
                  <a:srgbClr val="FFFFFF"/>
                </a:solidFill>
                <a:latin typeface="Neue Machina Ultra-Bold"/>
              </a:rPr>
              <a:t>DTD Elements</a:t>
            </a:r>
          </a:p>
        </p:txBody>
      </p:sp>
      <p:sp>
        <p:nvSpPr>
          <p:cNvPr name="TextBox 12" id="12"/>
          <p:cNvSpPr txBox="true"/>
          <p:nvPr/>
        </p:nvSpPr>
        <p:spPr>
          <a:xfrm rot="0">
            <a:off x="10884764" y="8177005"/>
            <a:ext cx="4876167" cy="6921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a:rPr>
              <a:t>Defines the order and occurence of child elements</a:t>
            </a:r>
          </a:p>
        </p:txBody>
      </p:sp>
      <p:sp>
        <p:nvSpPr>
          <p:cNvPr name="AutoShape 13" id="13"/>
          <p:cNvSpPr/>
          <p:nvPr/>
        </p:nvSpPr>
        <p:spPr>
          <a:xfrm>
            <a:off x="11103669" y="6884505"/>
            <a:ext cx="0" cy="943844"/>
          </a:xfrm>
          <a:prstGeom prst="line">
            <a:avLst/>
          </a:prstGeom>
          <a:ln cap="flat" w="19050">
            <a:solidFill>
              <a:srgbClr val="FFFFFF"/>
            </a:solidFill>
            <a:prstDash val="solid"/>
            <a:headEnd type="none" len="sm" w="sm"/>
            <a:tailEnd type="none" len="sm" w="sm"/>
          </a:ln>
        </p:spPr>
      </p:sp>
      <p:sp>
        <p:nvSpPr>
          <p:cNvPr name="TextBox 14" id="14"/>
          <p:cNvSpPr txBox="true"/>
          <p:nvPr/>
        </p:nvSpPr>
        <p:spPr>
          <a:xfrm rot="0">
            <a:off x="875868" y="5796647"/>
            <a:ext cx="3802690" cy="456605"/>
          </a:xfrm>
          <a:prstGeom prst="rect">
            <a:avLst/>
          </a:prstGeom>
        </p:spPr>
        <p:txBody>
          <a:bodyPr anchor="t" rtlCol="false" tIns="0" lIns="0" bIns="0" rIns="0">
            <a:spAutoFit/>
          </a:bodyPr>
          <a:lstStyle/>
          <a:p>
            <a:pPr>
              <a:lnSpc>
                <a:spcPts val="3707"/>
              </a:lnSpc>
            </a:pPr>
            <a:r>
              <a:rPr lang="en-US" sz="2648">
                <a:solidFill>
                  <a:srgbClr val="FFFFFF"/>
                </a:solidFill>
                <a:latin typeface="Montserrat Bold"/>
              </a:rPr>
              <a:t>Element Declaration</a:t>
            </a:r>
          </a:p>
        </p:txBody>
      </p:sp>
      <p:sp>
        <p:nvSpPr>
          <p:cNvPr name="TextBox 15" id="15"/>
          <p:cNvSpPr txBox="true"/>
          <p:nvPr/>
        </p:nvSpPr>
        <p:spPr>
          <a:xfrm rot="0">
            <a:off x="13322848" y="4031043"/>
            <a:ext cx="4603429" cy="456605"/>
          </a:xfrm>
          <a:prstGeom prst="rect">
            <a:avLst/>
          </a:prstGeom>
        </p:spPr>
        <p:txBody>
          <a:bodyPr anchor="t" rtlCol="false" tIns="0" lIns="0" bIns="0" rIns="0">
            <a:spAutoFit/>
          </a:bodyPr>
          <a:lstStyle/>
          <a:p>
            <a:pPr>
              <a:lnSpc>
                <a:spcPts val="3707"/>
              </a:lnSpc>
            </a:pPr>
            <a:r>
              <a:rPr lang="en-US" sz="2648">
                <a:solidFill>
                  <a:srgbClr val="FFFFFF"/>
                </a:solidFill>
                <a:latin typeface="Montserrat Bold"/>
              </a:rPr>
              <a:t>Empty Elements</a:t>
            </a:r>
          </a:p>
        </p:txBody>
      </p:sp>
      <p:sp>
        <p:nvSpPr>
          <p:cNvPr name="TextBox 16" id="16"/>
          <p:cNvSpPr txBox="true"/>
          <p:nvPr/>
        </p:nvSpPr>
        <p:spPr>
          <a:xfrm rot="0">
            <a:off x="11021133" y="7758500"/>
            <a:ext cx="4603429" cy="456605"/>
          </a:xfrm>
          <a:prstGeom prst="rect">
            <a:avLst/>
          </a:prstGeom>
        </p:spPr>
        <p:txBody>
          <a:bodyPr anchor="t" rtlCol="false" tIns="0" lIns="0" bIns="0" rIns="0">
            <a:spAutoFit/>
          </a:bodyPr>
          <a:lstStyle/>
          <a:p>
            <a:pPr>
              <a:lnSpc>
                <a:spcPts val="3707"/>
              </a:lnSpc>
            </a:pPr>
            <a:r>
              <a:rPr lang="en-US" sz="2648">
                <a:solidFill>
                  <a:srgbClr val="FFFFFF"/>
                </a:solidFill>
                <a:latin typeface="Montserrat Bold"/>
              </a:rPr>
              <a:t>Child Element</a:t>
            </a:r>
          </a:p>
        </p:txBody>
      </p:sp>
      <p:sp>
        <p:nvSpPr>
          <p:cNvPr name="TextBox 17" id="17"/>
          <p:cNvSpPr txBox="true"/>
          <p:nvPr/>
        </p:nvSpPr>
        <p:spPr>
          <a:xfrm rot="0">
            <a:off x="13097304" y="4531858"/>
            <a:ext cx="4876167" cy="33972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a:rPr>
              <a:t>Element without any content</a:t>
            </a:r>
          </a:p>
        </p:txBody>
      </p:sp>
      <p:sp>
        <p:nvSpPr>
          <p:cNvPr name="TextBox 18" id="18"/>
          <p:cNvSpPr txBox="true"/>
          <p:nvPr/>
        </p:nvSpPr>
        <p:spPr>
          <a:xfrm rot="0">
            <a:off x="603130" y="6215152"/>
            <a:ext cx="4876167" cy="6921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a:rPr>
              <a:t>specifies the name and content of an element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1193" y="7651774"/>
            <a:ext cx="2292647" cy="2635226"/>
          </a:xfrm>
          <a:custGeom>
            <a:avLst/>
            <a:gdLst/>
            <a:ahLst/>
            <a:cxnLst/>
            <a:rect r="r" b="b" t="t" l="l"/>
            <a:pathLst>
              <a:path h="2635226" w="2292647">
                <a:moveTo>
                  <a:pt x="0" y="0"/>
                </a:moveTo>
                <a:lnTo>
                  <a:pt x="2292647" y="0"/>
                </a:lnTo>
                <a:lnTo>
                  <a:pt x="2292647" y="2635226"/>
                </a:lnTo>
                <a:lnTo>
                  <a:pt x="0" y="2635226"/>
                </a:lnTo>
                <a:lnTo>
                  <a:pt x="0" y="0"/>
                </a:lnTo>
                <a:close/>
              </a:path>
            </a:pathLst>
          </a:custGeom>
          <a:blipFill>
            <a:blip r:embed="rId2"/>
            <a:stretch>
              <a:fillRect l="0" t="0" r="0" b="0"/>
            </a:stretch>
          </a:blipFill>
        </p:spPr>
      </p:sp>
      <p:sp>
        <p:nvSpPr>
          <p:cNvPr name="Freeform 3" id="3"/>
          <p:cNvSpPr/>
          <p:nvPr/>
        </p:nvSpPr>
        <p:spPr>
          <a:xfrm flipH="false" flipV="false" rot="0">
            <a:off x="-78020" y="137507"/>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3">
              <a:alphaModFix amt="31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64676" y="6254151"/>
            <a:ext cx="4032849" cy="4032849"/>
          </a:xfrm>
          <a:custGeom>
            <a:avLst/>
            <a:gdLst/>
            <a:ahLst/>
            <a:cxnLst/>
            <a:rect r="r" b="b" t="t" l="l"/>
            <a:pathLst>
              <a:path h="4032849" w="4032849">
                <a:moveTo>
                  <a:pt x="0" y="0"/>
                </a:moveTo>
                <a:lnTo>
                  <a:pt x="4032849" y="0"/>
                </a:lnTo>
                <a:lnTo>
                  <a:pt x="4032849" y="4032849"/>
                </a:lnTo>
                <a:lnTo>
                  <a:pt x="0" y="40328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39047" y="3783123"/>
            <a:ext cx="11916890" cy="3298210"/>
          </a:xfrm>
          <a:custGeom>
            <a:avLst/>
            <a:gdLst/>
            <a:ahLst/>
            <a:cxnLst/>
            <a:rect r="r" b="b" t="t" l="l"/>
            <a:pathLst>
              <a:path h="3298210" w="11916890">
                <a:moveTo>
                  <a:pt x="0" y="0"/>
                </a:moveTo>
                <a:lnTo>
                  <a:pt x="11916890" y="0"/>
                </a:lnTo>
                <a:lnTo>
                  <a:pt x="11916890" y="3298210"/>
                </a:lnTo>
                <a:lnTo>
                  <a:pt x="0" y="3298210"/>
                </a:lnTo>
                <a:lnTo>
                  <a:pt x="0" y="0"/>
                </a:lnTo>
                <a:close/>
              </a:path>
            </a:pathLst>
          </a:custGeom>
          <a:blipFill>
            <a:blip r:embed="rId5"/>
            <a:stretch>
              <a:fillRect l="0" t="0" r="0" b="0"/>
            </a:stretch>
          </a:blipFill>
        </p:spPr>
      </p:sp>
      <p:sp>
        <p:nvSpPr>
          <p:cNvPr name="Freeform 6" id="6"/>
          <p:cNvSpPr/>
          <p:nvPr/>
        </p:nvSpPr>
        <p:spPr>
          <a:xfrm flipH="false" flipV="false" rot="0">
            <a:off x="13464676" y="-2672324"/>
            <a:ext cx="8959061" cy="6831284"/>
          </a:xfrm>
          <a:custGeom>
            <a:avLst/>
            <a:gdLst/>
            <a:ahLst/>
            <a:cxnLst/>
            <a:rect r="r" b="b" t="t" l="l"/>
            <a:pathLst>
              <a:path h="6831284" w="8959061">
                <a:moveTo>
                  <a:pt x="0" y="0"/>
                </a:moveTo>
                <a:lnTo>
                  <a:pt x="8959060" y="0"/>
                </a:lnTo>
                <a:lnTo>
                  <a:pt x="8959060" y="6831284"/>
                </a:lnTo>
                <a:lnTo>
                  <a:pt x="0" y="6831284"/>
                </a:lnTo>
                <a:lnTo>
                  <a:pt x="0" y="0"/>
                </a:lnTo>
                <a:close/>
              </a:path>
            </a:pathLst>
          </a:custGeom>
          <a:blipFill>
            <a:blip r:embed="rId6">
              <a:alphaModFix amt="63000"/>
            </a:blip>
            <a:stretch>
              <a:fillRect l="0" t="0" r="0" b="0"/>
            </a:stretch>
          </a:blipFill>
        </p:spPr>
      </p:sp>
      <p:sp>
        <p:nvSpPr>
          <p:cNvPr name="TextBox 7" id="7"/>
          <p:cNvSpPr txBox="true"/>
          <p:nvPr/>
        </p:nvSpPr>
        <p:spPr>
          <a:xfrm rot="0">
            <a:off x="-2546919" y="1456676"/>
            <a:ext cx="23381838" cy="1444544"/>
          </a:xfrm>
          <a:prstGeom prst="rect">
            <a:avLst/>
          </a:prstGeom>
        </p:spPr>
        <p:txBody>
          <a:bodyPr anchor="t" rtlCol="false" tIns="0" lIns="0" bIns="0" rIns="0">
            <a:spAutoFit/>
          </a:bodyPr>
          <a:lstStyle/>
          <a:p>
            <a:pPr algn="ctr">
              <a:lnSpc>
                <a:spcPts val="11729"/>
              </a:lnSpc>
              <a:spcBef>
                <a:spcPct val="0"/>
              </a:spcBef>
            </a:pPr>
            <a:r>
              <a:rPr lang="en-US" sz="8378">
                <a:solidFill>
                  <a:srgbClr val="FFFFFF"/>
                </a:solidFill>
                <a:latin typeface="Neue Machina Ultra-Bold"/>
              </a:rPr>
              <a:t>Declaring Element</a:t>
            </a:r>
          </a:p>
        </p:txBody>
      </p:sp>
      <p:sp>
        <p:nvSpPr>
          <p:cNvPr name="TextBox 8" id="8"/>
          <p:cNvSpPr txBox="true"/>
          <p:nvPr/>
        </p:nvSpPr>
        <p:spPr>
          <a:xfrm rot="0">
            <a:off x="1335683" y="2815495"/>
            <a:ext cx="15923617" cy="640497"/>
          </a:xfrm>
          <a:prstGeom prst="rect">
            <a:avLst/>
          </a:prstGeom>
        </p:spPr>
        <p:txBody>
          <a:bodyPr anchor="t" rtlCol="false" tIns="0" lIns="0" bIns="0" rIns="0">
            <a:spAutoFit/>
          </a:bodyPr>
          <a:lstStyle/>
          <a:p>
            <a:pPr>
              <a:lnSpc>
                <a:spcPts val="5121"/>
              </a:lnSpc>
              <a:spcBef>
                <a:spcPct val="0"/>
              </a:spcBef>
            </a:pPr>
            <a:r>
              <a:rPr lang="en-US" sz="3658">
                <a:solidFill>
                  <a:srgbClr val="FFFFFF"/>
                </a:solidFill>
                <a:latin typeface="Neue Machina"/>
              </a:rPr>
              <a:t>In a DTD, XML elements are declared with the following syntax:</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1193" y="7651774"/>
            <a:ext cx="2292647" cy="2635226"/>
          </a:xfrm>
          <a:custGeom>
            <a:avLst/>
            <a:gdLst/>
            <a:ahLst/>
            <a:cxnLst/>
            <a:rect r="r" b="b" t="t" l="l"/>
            <a:pathLst>
              <a:path h="2635226" w="2292647">
                <a:moveTo>
                  <a:pt x="0" y="0"/>
                </a:moveTo>
                <a:lnTo>
                  <a:pt x="2292647" y="0"/>
                </a:lnTo>
                <a:lnTo>
                  <a:pt x="2292647" y="2635226"/>
                </a:lnTo>
                <a:lnTo>
                  <a:pt x="0" y="2635226"/>
                </a:lnTo>
                <a:lnTo>
                  <a:pt x="0" y="0"/>
                </a:lnTo>
                <a:close/>
              </a:path>
            </a:pathLst>
          </a:custGeom>
          <a:blipFill>
            <a:blip r:embed="rId2"/>
            <a:stretch>
              <a:fillRect l="0" t="0" r="0" b="0"/>
            </a:stretch>
          </a:blipFill>
        </p:spPr>
      </p:sp>
      <p:sp>
        <p:nvSpPr>
          <p:cNvPr name="Freeform 3" id="3"/>
          <p:cNvSpPr/>
          <p:nvPr/>
        </p:nvSpPr>
        <p:spPr>
          <a:xfrm flipH="false" flipV="false" rot="0">
            <a:off x="-78020" y="137507"/>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3">
              <a:alphaModFix amt="31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64676" y="6254151"/>
            <a:ext cx="4032849" cy="4032849"/>
          </a:xfrm>
          <a:custGeom>
            <a:avLst/>
            <a:gdLst/>
            <a:ahLst/>
            <a:cxnLst/>
            <a:rect r="r" b="b" t="t" l="l"/>
            <a:pathLst>
              <a:path h="4032849" w="4032849">
                <a:moveTo>
                  <a:pt x="0" y="0"/>
                </a:moveTo>
                <a:lnTo>
                  <a:pt x="4032849" y="0"/>
                </a:lnTo>
                <a:lnTo>
                  <a:pt x="4032849" y="4032849"/>
                </a:lnTo>
                <a:lnTo>
                  <a:pt x="0" y="40328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464676" y="-2672324"/>
            <a:ext cx="8959061" cy="6831284"/>
          </a:xfrm>
          <a:custGeom>
            <a:avLst/>
            <a:gdLst/>
            <a:ahLst/>
            <a:cxnLst/>
            <a:rect r="r" b="b" t="t" l="l"/>
            <a:pathLst>
              <a:path h="6831284" w="8959061">
                <a:moveTo>
                  <a:pt x="0" y="0"/>
                </a:moveTo>
                <a:lnTo>
                  <a:pt x="8959060" y="0"/>
                </a:lnTo>
                <a:lnTo>
                  <a:pt x="8959060" y="6831284"/>
                </a:lnTo>
                <a:lnTo>
                  <a:pt x="0" y="6831284"/>
                </a:lnTo>
                <a:lnTo>
                  <a:pt x="0" y="0"/>
                </a:lnTo>
                <a:close/>
              </a:path>
            </a:pathLst>
          </a:custGeom>
          <a:blipFill>
            <a:blip r:embed="rId5">
              <a:alphaModFix amt="63000"/>
            </a:blip>
            <a:stretch>
              <a:fillRect l="0" t="0" r="0" b="0"/>
            </a:stretch>
          </a:blipFill>
        </p:spPr>
      </p:sp>
      <p:sp>
        <p:nvSpPr>
          <p:cNvPr name="Freeform 6" id="6"/>
          <p:cNvSpPr/>
          <p:nvPr/>
        </p:nvSpPr>
        <p:spPr>
          <a:xfrm flipH="false" flipV="false" rot="0">
            <a:off x="6045464" y="4553447"/>
            <a:ext cx="6504056" cy="5192158"/>
          </a:xfrm>
          <a:custGeom>
            <a:avLst/>
            <a:gdLst/>
            <a:ahLst/>
            <a:cxnLst/>
            <a:rect r="r" b="b" t="t" l="l"/>
            <a:pathLst>
              <a:path h="5192158" w="6504056">
                <a:moveTo>
                  <a:pt x="0" y="0"/>
                </a:moveTo>
                <a:lnTo>
                  <a:pt x="6504056" y="0"/>
                </a:lnTo>
                <a:lnTo>
                  <a:pt x="6504056" y="5192158"/>
                </a:lnTo>
                <a:lnTo>
                  <a:pt x="0" y="5192158"/>
                </a:lnTo>
                <a:lnTo>
                  <a:pt x="0" y="0"/>
                </a:lnTo>
                <a:close/>
              </a:path>
            </a:pathLst>
          </a:custGeom>
          <a:blipFill>
            <a:blip r:embed="rId6"/>
            <a:stretch>
              <a:fillRect l="0" t="0" r="0" b="0"/>
            </a:stretch>
          </a:blipFill>
        </p:spPr>
      </p:sp>
      <p:sp>
        <p:nvSpPr>
          <p:cNvPr name="TextBox 7" id="7"/>
          <p:cNvSpPr txBox="true"/>
          <p:nvPr/>
        </p:nvSpPr>
        <p:spPr>
          <a:xfrm rot="0">
            <a:off x="-2546919" y="1456676"/>
            <a:ext cx="23381838" cy="1444544"/>
          </a:xfrm>
          <a:prstGeom prst="rect">
            <a:avLst/>
          </a:prstGeom>
        </p:spPr>
        <p:txBody>
          <a:bodyPr anchor="t" rtlCol="false" tIns="0" lIns="0" bIns="0" rIns="0">
            <a:spAutoFit/>
          </a:bodyPr>
          <a:lstStyle/>
          <a:p>
            <a:pPr algn="ctr">
              <a:lnSpc>
                <a:spcPts val="11729"/>
              </a:lnSpc>
              <a:spcBef>
                <a:spcPct val="0"/>
              </a:spcBef>
            </a:pPr>
            <a:r>
              <a:rPr lang="en-US" sz="8378">
                <a:solidFill>
                  <a:srgbClr val="FFFFFF"/>
                </a:solidFill>
                <a:latin typeface="Neue Machina Ultra-Bold"/>
              </a:rPr>
              <a:t>Empty Element</a:t>
            </a:r>
          </a:p>
        </p:txBody>
      </p:sp>
      <p:sp>
        <p:nvSpPr>
          <p:cNvPr name="TextBox 8" id="8"/>
          <p:cNvSpPr txBox="true"/>
          <p:nvPr/>
        </p:nvSpPr>
        <p:spPr>
          <a:xfrm rot="0">
            <a:off x="1335683" y="3032700"/>
            <a:ext cx="15923617" cy="640497"/>
          </a:xfrm>
          <a:prstGeom prst="rect">
            <a:avLst/>
          </a:prstGeom>
        </p:spPr>
        <p:txBody>
          <a:bodyPr anchor="t" rtlCol="false" tIns="0" lIns="0" bIns="0" rIns="0">
            <a:spAutoFit/>
          </a:bodyPr>
          <a:lstStyle/>
          <a:p>
            <a:pPr>
              <a:lnSpc>
                <a:spcPts val="5121"/>
              </a:lnSpc>
              <a:spcBef>
                <a:spcPct val="0"/>
              </a:spcBef>
            </a:pPr>
            <a:r>
              <a:rPr lang="en-US" sz="3658">
                <a:solidFill>
                  <a:srgbClr val="FFFFFF"/>
                </a:solidFill>
                <a:latin typeface="Neue Machina"/>
              </a:rPr>
              <a:t>Empty elements are declared with the category keyword EMPTY: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DAF7Ll2eniw</dc:identifier>
  <dcterms:modified xsi:type="dcterms:W3CDTF">2011-08-01T06:04:30Z</dcterms:modified>
  <cp:revision>1</cp:revision>
  <dc:title>Document type Declaration</dc:title>
</cp:coreProperties>
</file>